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4" r:id="rId3"/>
  </p:sldMasterIdLst>
  <p:notesMasterIdLst>
    <p:notesMasterId r:id="rId27"/>
  </p:notesMasterIdLst>
  <p:handoutMasterIdLst>
    <p:handoutMasterId r:id="rId28"/>
  </p:handoutMasterIdLst>
  <p:sldIdLst>
    <p:sldId id="265" r:id="rId4"/>
    <p:sldId id="351" r:id="rId5"/>
    <p:sldId id="357" r:id="rId6"/>
    <p:sldId id="345" r:id="rId7"/>
    <p:sldId id="358" r:id="rId8"/>
    <p:sldId id="352" r:id="rId9"/>
    <p:sldId id="323" r:id="rId10"/>
    <p:sldId id="353" r:id="rId11"/>
    <p:sldId id="359" r:id="rId12"/>
    <p:sldId id="360" r:id="rId13"/>
    <p:sldId id="361" r:id="rId14"/>
    <p:sldId id="362" r:id="rId15"/>
    <p:sldId id="363" r:id="rId16"/>
    <p:sldId id="364" r:id="rId17"/>
    <p:sldId id="365" r:id="rId18"/>
    <p:sldId id="366" r:id="rId19"/>
    <p:sldId id="367" r:id="rId20"/>
    <p:sldId id="368" r:id="rId21"/>
    <p:sldId id="355" r:id="rId22"/>
    <p:sldId id="356" r:id="rId23"/>
    <p:sldId id="350" r:id="rId24"/>
    <p:sldId id="348" r:id="rId25"/>
    <p:sldId id="3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4B3E66"/>
    <a:srgbClr val="6E364F"/>
    <a:srgbClr val="693B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6412" autoAdjust="0"/>
  </p:normalViewPr>
  <p:slideViewPr>
    <p:cSldViewPr>
      <p:cViewPr>
        <p:scale>
          <a:sx n="67" d="100"/>
          <a:sy n="67" d="100"/>
        </p:scale>
        <p:origin x="-1308" y="-990"/>
      </p:cViewPr>
      <p:guideLst>
        <p:guide orient="horz" pos="2160"/>
        <p:guide pos="3840"/>
        <p:guide pos="6816"/>
        <p:guide pos="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210"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12/18/2014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12/18/2014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1</a:t>
            </a:fld>
            <a:endParaRPr lang="en-US"/>
          </a:p>
        </p:txBody>
      </p:sp>
    </p:spTree>
    <p:extLst>
      <p:ext uri="{BB962C8B-B14F-4D97-AF65-F5344CB8AC3E}">
        <p14:creationId xmlns:p14="http://schemas.microsoft.com/office/powerpoint/2010/main" xmlns="" val="197068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tube Eddie </a:t>
            </a:r>
            <a:r>
              <a:rPr lang="en-US" dirty="0" err="1" smtClean="0"/>
              <a:t>Vedder</a:t>
            </a:r>
            <a:r>
              <a:rPr lang="en-US" dirty="0" smtClean="0"/>
              <a:t> Better Days </a:t>
            </a:r>
            <a:endParaRPr lang="en-US" dirty="0"/>
          </a:p>
        </p:txBody>
      </p:sp>
      <p:sp>
        <p:nvSpPr>
          <p:cNvPr id="4" name="Slide Number Placeholder 3"/>
          <p:cNvSpPr>
            <a:spLocks noGrp="1"/>
          </p:cNvSpPr>
          <p:nvPr>
            <p:ph type="sldNum" sz="quarter" idx="10"/>
          </p:nvPr>
        </p:nvSpPr>
        <p:spPr/>
        <p:txBody>
          <a:bodyPr/>
          <a:lstStyle/>
          <a:p>
            <a:fld id="{269B25C2-4393-4CA8-84ED-24C63C4406DA}" type="slidenum">
              <a:rPr lang="en-US" smtClean="0"/>
              <a:pPr/>
              <a:t>2</a:t>
            </a:fld>
            <a:endParaRPr lang="en-US"/>
          </a:p>
        </p:txBody>
      </p:sp>
    </p:spTree>
    <p:extLst>
      <p:ext uri="{BB962C8B-B14F-4D97-AF65-F5344CB8AC3E}">
        <p14:creationId xmlns:p14="http://schemas.microsoft.com/office/powerpoint/2010/main" xmlns="" val="2422855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solidFill>
            <a:srgbClr val="6E364F"/>
          </a:solidFill>
          <a:ln w="9525" cap="flat" cmpd="sng" algn="ctr">
            <a:solidFill>
              <a:schemeClr val="accent4">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xmlns="" val="376930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rgbClr val="693B64"/>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12/18/2014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12/18/2014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12/18/2014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03D568E7-B65D-4E30-AE63-E0CB6FB9D94B}" type="datetime1">
              <a:rPr lang="en-AU" smtClean="0">
                <a:solidFill>
                  <a:srgbClr val="B13F9A"/>
                </a:solidFill>
              </a:rPr>
              <a:pPr/>
              <a:t>18/12/2014</a:t>
            </a:fld>
            <a:endParaRPr lang="en-AU">
              <a:solidFill>
                <a:srgbClr val="B13F9A"/>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r>
              <a:rPr lang="en-AU" smtClean="0">
                <a:solidFill>
                  <a:srgbClr val="B13F9A"/>
                </a:solidFill>
              </a:rPr>
              <a:t>adea.com.au</a:t>
            </a:r>
            <a:endParaRPr lang="en-AU">
              <a:solidFill>
                <a:srgbClr val="B13F9A"/>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F500A2C2-24EF-4F8B-A571-3A6A45D795C7}" type="slidenum">
              <a:rPr lang="en-AU" smtClean="0"/>
              <a:pPr/>
              <a:t>‹#›</a:t>
            </a:fld>
            <a:endParaRPr lang="en-AU"/>
          </a:p>
        </p:txBody>
      </p:sp>
    </p:spTree>
    <p:extLst>
      <p:ext uri="{BB962C8B-B14F-4D97-AF65-F5344CB8AC3E}">
        <p14:creationId xmlns:p14="http://schemas.microsoft.com/office/powerpoint/2010/main" xmlns="" val="27266270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86BE53B-5766-4883-A149-28903780B7FE}" type="datetime1">
              <a:rPr lang="en-AU" smtClean="0">
                <a:solidFill>
                  <a:srgbClr val="B13F9A"/>
                </a:solidFill>
              </a:rPr>
              <a:pPr/>
              <a:t>18/12/2014</a:t>
            </a:fld>
            <a:endParaRPr lang="en-AU">
              <a:solidFill>
                <a:srgbClr val="B13F9A"/>
              </a:solidFill>
            </a:endParaRPr>
          </a:p>
        </p:txBody>
      </p:sp>
      <p:sp>
        <p:nvSpPr>
          <p:cNvPr id="9" name="Slide Number Placeholder 8"/>
          <p:cNvSpPr>
            <a:spLocks noGrp="1"/>
          </p:cNvSpPr>
          <p:nvPr>
            <p:ph type="sldNum" sz="quarter" idx="15"/>
          </p:nvPr>
        </p:nvSpPr>
        <p:spPr/>
        <p:txBody>
          <a:bodyPr rtlCol="0"/>
          <a:lstStyle/>
          <a:p>
            <a:fld id="{F500A2C2-24EF-4F8B-A571-3A6A45D795C7}" type="slidenum">
              <a:rPr lang="en-AU" smtClean="0"/>
              <a:pPr/>
              <a:t>‹#›</a:t>
            </a:fld>
            <a:endParaRPr lang="en-AU"/>
          </a:p>
        </p:txBody>
      </p:sp>
      <p:sp>
        <p:nvSpPr>
          <p:cNvPr id="10" name="Footer Placeholder 9"/>
          <p:cNvSpPr>
            <a:spLocks noGrp="1"/>
          </p:cNvSpPr>
          <p:nvPr>
            <p:ph type="ftr" sz="quarter" idx="16"/>
          </p:nvPr>
        </p:nvSpPr>
        <p:spPr/>
        <p:txBody>
          <a:bodyPr rtlCol="0"/>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356154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548A08CF-C685-4EAD-B07B-9117DCADA97C}" type="datetime1">
              <a:rPr lang="en-AU" smtClean="0">
                <a:solidFill>
                  <a:srgbClr val="F4E7ED"/>
                </a:solidFill>
              </a:rPr>
              <a:pPr/>
              <a:t>18/12/2014</a:t>
            </a:fld>
            <a:endParaRPr lang="en-AU">
              <a:solidFill>
                <a:srgbClr val="F4E7ED"/>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r>
              <a:rPr lang="en-AU" smtClean="0">
                <a:solidFill>
                  <a:srgbClr val="F4E7ED"/>
                </a:solidFill>
              </a:rPr>
              <a:t>adea.com.au</a:t>
            </a:r>
            <a:endParaRPr lang="en-AU">
              <a:solidFill>
                <a:srgbClr val="F4E7E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F500A2C2-24EF-4F8B-A571-3A6A45D795C7}" type="slidenum">
              <a:rPr lang="en-AU" smtClean="0"/>
              <a:pPr/>
              <a:t>‹#›</a:t>
            </a:fld>
            <a:endParaRPr lang="en-AU"/>
          </a:p>
        </p:txBody>
      </p:sp>
    </p:spTree>
    <p:extLst>
      <p:ext uri="{BB962C8B-B14F-4D97-AF65-F5344CB8AC3E}">
        <p14:creationId xmlns:p14="http://schemas.microsoft.com/office/powerpoint/2010/main" xmlns="" val="306598500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CE1081-60D0-4340-9A30-5052B0EB1867}" type="datetime1">
              <a:rPr lang="en-AU" smtClean="0">
                <a:solidFill>
                  <a:srgbClr val="B13F9A"/>
                </a:solidFill>
              </a:rPr>
              <a:pPr/>
              <a:t>18/12/2014</a:t>
            </a:fld>
            <a:endParaRPr lang="en-AU">
              <a:solidFill>
                <a:srgbClr val="B13F9A"/>
              </a:solidFill>
            </a:endParaRPr>
          </a:p>
        </p:txBody>
      </p:sp>
      <p:sp>
        <p:nvSpPr>
          <p:cNvPr id="6" name="Footer Placeholder 5"/>
          <p:cNvSpPr>
            <a:spLocks noGrp="1"/>
          </p:cNvSpPr>
          <p:nvPr>
            <p:ph type="ftr" sz="quarter" idx="11"/>
          </p:nvPr>
        </p:nvSpPr>
        <p:spPr/>
        <p:txBody>
          <a:bodyPr/>
          <a:lstStyle/>
          <a:p>
            <a:r>
              <a:rPr lang="en-AU" smtClean="0">
                <a:solidFill>
                  <a:srgbClr val="B13F9A"/>
                </a:solidFill>
              </a:rPr>
              <a:t>adea.com.au</a:t>
            </a:r>
            <a:endParaRPr lang="en-AU">
              <a:solidFill>
                <a:srgbClr val="B13F9A"/>
              </a:solidFill>
            </a:endParaRPr>
          </a:p>
        </p:txBody>
      </p:sp>
      <p:sp>
        <p:nvSpPr>
          <p:cNvPr id="7" name="Slide Number Placeholder 6"/>
          <p:cNvSpPr>
            <a:spLocks noGrp="1"/>
          </p:cNvSpPr>
          <p:nvPr>
            <p:ph type="sldNum" sz="quarter" idx="12"/>
          </p:nvPr>
        </p:nvSpPr>
        <p:spPr/>
        <p:txBody>
          <a:bodyPr/>
          <a:lstStyle/>
          <a:p>
            <a:fld id="{F500A2C2-24EF-4F8B-A571-3A6A45D795C7}" type="slidenum">
              <a:rPr lang="en-AU" smtClean="0"/>
              <a:pPr/>
              <a:t>‹#›</a:t>
            </a:fld>
            <a:endParaRPr lang="en-AU"/>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29925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8D0FD2D-168C-4D20-8026-55729CC35FDE}" type="datetime1">
              <a:rPr lang="en-AU" smtClean="0">
                <a:solidFill>
                  <a:srgbClr val="B13F9A"/>
                </a:solidFill>
              </a:rPr>
              <a:pPr/>
              <a:t>18/12/2014</a:t>
            </a:fld>
            <a:endParaRPr lang="en-AU">
              <a:solidFill>
                <a:srgbClr val="B13F9A"/>
              </a:solidFill>
            </a:endParaRPr>
          </a:p>
        </p:txBody>
      </p:sp>
      <p:sp>
        <p:nvSpPr>
          <p:cNvPr id="8" name="Footer Placeholder 7"/>
          <p:cNvSpPr>
            <a:spLocks noGrp="1"/>
          </p:cNvSpPr>
          <p:nvPr>
            <p:ph type="ftr" sz="quarter" idx="11"/>
          </p:nvPr>
        </p:nvSpPr>
        <p:spPr/>
        <p:txBody>
          <a:bodyPr/>
          <a:lstStyle/>
          <a:p>
            <a:r>
              <a:rPr lang="en-AU" smtClean="0">
                <a:solidFill>
                  <a:srgbClr val="B13F9A"/>
                </a:solidFill>
              </a:rPr>
              <a:t>adea.com.au</a:t>
            </a:r>
            <a:endParaRPr lang="en-AU">
              <a:solidFill>
                <a:srgbClr val="B13F9A"/>
              </a:solidFill>
            </a:endParaRPr>
          </a:p>
        </p:txBody>
      </p:sp>
      <p:sp>
        <p:nvSpPr>
          <p:cNvPr id="9" name="Slide Number Placeholder 8"/>
          <p:cNvSpPr>
            <a:spLocks noGrp="1"/>
          </p:cNvSpPr>
          <p:nvPr>
            <p:ph type="sldNum" sz="quarter" idx="12"/>
          </p:nvPr>
        </p:nvSpPr>
        <p:spPr/>
        <p:txBody>
          <a:bodyPr/>
          <a:lstStyle/>
          <a:p>
            <a:fld id="{F500A2C2-24EF-4F8B-A571-3A6A45D795C7}" type="slidenum">
              <a:rPr lang="en-AU" smtClean="0"/>
              <a:pPr/>
              <a:t>‹#›</a:t>
            </a:fld>
            <a:endParaRPr lang="en-AU"/>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3763408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9DBD4D5-C195-4E57-AB57-429154A6F640}" type="datetime1">
              <a:rPr lang="en-AU" smtClean="0">
                <a:solidFill>
                  <a:srgbClr val="B13F9A"/>
                </a:solidFill>
              </a:rPr>
              <a:pPr/>
              <a:t>18/12/2014</a:t>
            </a:fld>
            <a:endParaRPr lang="en-AU">
              <a:solidFill>
                <a:srgbClr val="B13F9A"/>
              </a:solidFill>
            </a:endParaRPr>
          </a:p>
        </p:txBody>
      </p:sp>
      <p:sp>
        <p:nvSpPr>
          <p:cNvPr id="7" name="Slide Number Placeholder 6"/>
          <p:cNvSpPr>
            <a:spLocks noGrp="1"/>
          </p:cNvSpPr>
          <p:nvPr>
            <p:ph type="sldNum" sz="quarter" idx="11"/>
          </p:nvPr>
        </p:nvSpPr>
        <p:spPr/>
        <p:txBody>
          <a:bodyPr rtlCol="0"/>
          <a:lstStyle/>
          <a:p>
            <a:fld id="{F500A2C2-24EF-4F8B-A571-3A6A45D795C7}" type="slidenum">
              <a:rPr lang="en-AU" smtClean="0"/>
              <a:pPr/>
              <a:t>‹#›</a:t>
            </a:fld>
            <a:endParaRPr lang="en-AU"/>
          </a:p>
        </p:txBody>
      </p:sp>
      <p:sp>
        <p:nvSpPr>
          <p:cNvPr id="8" name="Footer Placeholder 7"/>
          <p:cNvSpPr>
            <a:spLocks noGrp="1"/>
          </p:cNvSpPr>
          <p:nvPr>
            <p:ph type="ftr" sz="quarter" idx="12"/>
          </p:nvPr>
        </p:nvSpPr>
        <p:spPr/>
        <p:txBody>
          <a:bodyPr rtlCol="0"/>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195324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12/18/2014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3C09A-7D2D-4EFC-8E1E-530700FE8B93}" type="datetime1">
              <a:rPr lang="en-AU" smtClean="0">
                <a:solidFill>
                  <a:srgbClr val="B13F9A"/>
                </a:solidFill>
              </a:rPr>
              <a:pPr/>
              <a:t>18/12/2014</a:t>
            </a:fld>
            <a:endParaRPr lang="en-AU">
              <a:solidFill>
                <a:srgbClr val="B13F9A"/>
              </a:solidFill>
            </a:endParaRPr>
          </a:p>
        </p:txBody>
      </p:sp>
      <p:sp>
        <p:nvSpPr>
          <p:cNvPr id="3" name="Footer Placeholder 2"/>
          <p:cNvSpPr>
            <a:spLocks noGrp="1"/>
          </p:cNvSpPr>
          <p:nvPr>
            <p:ph type="ftr" sz="quarter" idx="11"/>
          </p:nvPr>
        </p:nvSpPr>
        <p:spPr/>
        <p:txBody>
          <a:bodyPr/>
          <a:lstStyle/>
          <a:p>
            <a:r>
              <a:rPr lang="en-AU" smtClean="0">
                <a:solidFill>
                  <a:srgbClr val="B13F9A"/>
                </a:solidFill>
              </a:rPr>
              <a:t>adea.com.au</a:t>
            </a:r>
            <a:endParaRPr lang="en-AU">
              <a:solidFill>
                <a:srgbClr val="B13F9A"/>
              </a:solidFill>
            </a:endParaRPr>
          </a:p>
        </p:txBody>
      </p:sp>
      <p:sp>
        <p:nvSpPr>
          <p:cNvPr id="4" name="Slide Number Placeholder 3"/>
          <p:cNvSpPr>
            <a:spLocks noGrp="1"/>
          </p:cNvSpPr>
          <p:nvPr>
            <p:ph type="sldNum" sz="quarter" idx="12"/>
          </p:nvPr>
        </p:nvSpPr>
        <p:spPr/>
        <p:txBody>
          <a:bodyPr/>
          <a:lstStyle/>
          <a:p>
            <a:fld id="{F500A2C2-24EF-4F8B-A571-3A6A45D795C7}" type="slidenum">
              <a:rPr lang="en-AU" smtClean="0"/>
              <a:pPr/>
              <a:t>‹#›</a:t>
            </a:fld>
            <a:endParaRPr lang="en-AU"/>
          </a:p>
        </p:txBody>
      </p:sp>
    </p:spTree>
    <p:extLst>
      <p:ext uri="{BB962C8B-B14F-4D97-AF65-F5344CB8AC3E}">
        <p14:creationId xmlns:p14="http://schemas.microsoft.com/office/powerpoint/2010/main" xmlns="" val="1364769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6556207-7C76-4821-96E7-3A6C3ED48F1B}" type="datetime1">
              <a:rPr lang="en-AU" smtClean="0">
                <a:solidFill>
                  <a:srgbClr val="B13F9A"/>
                </a:solidFill>
              </a:rPr>
              <a:pPr/>
              <a:t>18/12/2014</a:t>
            </a:fld>
            <a:endParaRPr lang="en-AU">
              <a:solidFill>
                <a:srgbClr val="B13F9A"/>
              </a:solidFill>
            </a:endParaRPr>
          </a:p>
        </p:txBody>
      </p:sp>
      <p:sp>
        <p:nvSpPr>
          <p:cNvPr id="22" name="Slide Number Placeholder 21"/>
          <p:cNvSpPr>
            <a:spLocks noGrp="1"/>
          </p:cNvSpPr>
          <p:nvPr>
            <p:ph type="sldNum" sz="quarter" idx="15"/>
          </p:nvPr>
        </p:nvSpPr>
        <p:spPr/>
        <p:txBody>
          <a:bodyPr rtlCol="0"/>
          <a:lstStyle/>
          <a:p>
            <a:fld id="{F500A2C2-24EF-4F8B-A571-3A6A45D795C7}" type="slidenum">
              <a:rPr lang="en-AU" smtClean="0"/>
              <a:pPr/>
              <a:t>‹#›</a:t>
            </a:fld>
            <a:endParaRPr lang="en-AU"/>
          </a:p>
        </p:txBody>
      </p:sp>
      <p:sp>
        <p:nvSpPr>
          <p:cNvPr id="23" name="Footer Placeholder 22"/>
          <p:cNvSpPr>
            <a:spLocks noGrp="1"/>
          </p:cNvSpPr>
          <p:nvPr>
            <p:ph type="ftr" sz="quarter" idx="16"/>
          </p:nvPr>
        </p:nvSpPr>
        <p:spPr/>
        <p:txBody>
          <a:bodyPr rtlCol="0"/>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23089698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Date Placeholder 16"/>
          <p:cNvSpPr>
            <a:spLocks noGrp="1"/>
          </p:cNvSpPr>
          <p:nvPr>
            <p:ph type="dt" sz="half" idx="10"/>
          </p:nvPr>
        </p:nvSpPr>
        <p:spPr/>
        <p:txBody>
          <a:bodyPr rtlCol="0"/>
          <a:lstStyle/>
          <a:p>
            <a:fld id="{E8C2A4BE-41D3-43AA-A2EC-AD2DAB255080}" type="datetime1">
              <a:rPr lang="en-AU" smtClean="0">
                <a:solidFill>
                  <a:srgbClr val="B13F9A"/>
                </a:solidFill>
              </a:rPr>
              <a:pPr/>
              <a:t>18/12/2014</a:t>
            </a:fld>
            <a:endParaRPr lang="en-AU">
              <a:solidFill>
                <a:srgbClr val="B13F9A"/>
              </a:solidFill>
            </a:endParaRPr>
          </a:p>
        </p:txBody>
      </p:sp>
      <p:sp>
        <p:nvSpPr>
          <p:cNvPr id="18" name="Slide Number Placeholder 17"/>
          <p:cNvSpPr>
            <a:spLocks noGrp="1"/>
          </p:cNvSpPr>
          <p:nvPr>
            <p:ph type="sldNum" sz="quarter" idx="11"/>
          </p:nvPr>
        </p:nvSpPr>
        <p:spPr/>
        <p:txBody>
          <a:bodyPr rtlCol="0"/>
          <a:lstStyle/>
          <a:p>
            <a:fld id="{F500A2C2-24EF-4F8B-A571-3A6A45D795C7}" type="slidenum">
              <a:rPr lang="en-AU" smtClean="0"/>
              <a:pPr/>
              <a:t>‹#›</a:t>
            </a:fld>
            <a:endParaRPr lang="en-AU"/>
          </a:p>
        </p:txBody>
      </p:sp>
      <p:sp>
        <p:nvSpPr>
          <p:cNvPr id="21" name="Footer Placeholder 20"/>
          <p:cNvSpPr>
            <a:spLocks noGrp="1"/>
          </p:cNvSpPr>
          <p:nvPr>
            <p:ph type="ftr" sz="quarter" idx="12"/>
          </p:nvPr>
        </p:nvSpPr>
        <p:spPr/>
        <p:txBody>
          <a:bodyPr rtlCol="0"/>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362555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14941-F4FC-4C30-8FE8-EFC2C051C90B}" type="datetime1">
              <a:rPr lang="en-AU" smtClean="0">
                <a:solidFill>
                  <a:srgbClr val="B13F9A"/>
                </a:solidFill>
              </a:rPr>
              <a:pPr/>
              <a:t>18/12/2014</a:t>
            </a:fld>
            <a:endParaRPr lang="en-AU">
              <a:solidFill>
                <a:srgbClr val="B13F9A"/>
              </a:solidFill>
            </a:endParaRPr>
          </a:p>
        </p:txBody>
      </p:sp>
      <p:sp>
        <p:nvSpPr>
          <p:cNvPr id="5" name="Footer Placeholder 4"/>
          <p:cNvSpPr>
            <a:spLocks noGrp="1"/>
          </p:cNvSpPr>
          <p:nvPr>
            <p:ph type="ftr" sz="quarter" idx="11"/>
          </p:nvPr>
        </p:nvSpPr>
        <p:spPr/>
        <p:txBody>
          <a:bodyPr/>
          <a:lstStyle/>
          <a:p>
            <a:r>
              <a:rPr lang="en-AU" smtClean="0">
                <a:solidFill>
                  <a:srgbClr val="B13F9A"/>
                </a:solidFill>
              </a:rPr>
              <a:t>adea.com.au</a:t>
            </a:r>
            <a:endParaRPr lang="en-AU">
              <a:solidFill>
                <a:srgbClr val="B13F9A"/>
              </a:solidFill>
            </a:endParaRPr>
          </a:p>
        </p:txBody>
      </p:sp>
      <p:sp>
        <p:nvSpPr>
          <p:cNvPr id="6" name="Slide Number Placeholder 5"/>
          <p:cNvSpPr>
            <a:spLocks noGrp="1"/>
          </p:cNvSpPr>
          <p:nvPr>
            <p:ph type="sldNum" sz="quarter" idx="12"/>
          </p:nvPr>
        </p:nvSpPr>
        <p:spPr/>
        <p:txBody>
          <a:bodyPr/>
          <a:lstStyle/>
          <a:p>
            <a:fld id="{F500A2C2-24EF-4F8B-A571-3A6A45D795C7}" type="slidenum">
              <a:rPr lang="en-AU" smtClean="0"/>
              <a:pPr/>
              <a:t>‹#›</a:t>
            </a:fld>
            <a:endParaRPr lang="en-AU"/>
          </a:p>
        </p:txBody>
      </p:sp>
    </p:spTree>
    <p:extLst>
      <p:ext uri="{BB962C8B-B14F-4D97-AF65-F5344CB8AC3E}">
        <p14:creationId xmlns:p14="http://schemas.microsoft.com/office/powerpoint/2010/main" xmlns="" val="2074532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B446D4-522A-417B-8564-CFB9CF07418D}" type="datetime1">
              <a:rPr lang="en-AU" smtClean="0">
                <a:solidFill>
                  <a:srgbClr val="B13F9A"/>
                </a:solidFill>
              </a:rPr>
              <a:pPr/>
              <a:t>18/12/2014</a:t>
            </a:fld>
            <a:endParaRPr lang="en-AU">
              <a:solidFill>
                <a:srgbClr val="B13F9A"/>
              </a:solidFill>
            </a:endParaRPr>
          </a:p>
        </p:txBody>
      </p:sp>
      <p:sp>
        <p:nvSpPr>
          <p:cNvPr id="5" name="Footer Placeholder 4"/>
          <p:cNvSpPr>
            <a:spLocks noGrp="1"/>
          </p:cNvSpPr>
          <p:nvPr>
            <p:ph type="ftr" sz="quarter" idx="11"/>
          </p:nvPr>
        </p:nvSpPr>
        <p:spPr/>
        <p:txBody>
          <a:bodyPr/>
          <a:lstStyle/>
          <a:p>
            <a:r>
              <a:rPr lang="en-AU" smtClean="0">
                <a:solidFill>
                  <a:srgbClr val="B13F9A"/>
                </a:solidFill>
              </a:rPr>
              <a:t>adea.com.au</a:t>
            </a:r>
            <a:endParaRPr lang="en-AU">
              <a:solidFill>
                <a:srgbClr val="B13F9A"/>
              </a:solidFill>
            </a:endParaRPr>
          </a:p>
        </p:txBody>
      </p:sp>
      <p:sp>
        <p:nvSpPr>
          <p:cNvPr id="6" name="Slide Number Placeholder 5"/>
          <p:cNvSpPr>
            <a:spLocks noGrp="1"/>
          </p:cNvSpPr>
          <p:nvPr>
            <p:ph type="sldNum" sz="quarter" idx="12"/>
          </p:nvPr>
        </p:nvSpPr>
        <p:spPr/>
        <p:txBody>
          <a:bodyPr/>
          <a:lstStyle/>
          <a:p>
            <a:fld id="{F500A2C2-24EF-4F8B-A571-3A6A45D795C7}" type="slidenum">
              <a:rPr lang="en-AU" smtClean="0"/>
              <a:pPr/>
              <a:t>‹#›</a:t>
            </a:fld>
            <a:endParaRPr lang="en-AU"/>
          </a:p>
        </p:txBody>
      </p:sp>
    </p:spTree>
    <p:extLst>
      <p:ext uri="{BB962C8B-B14F-4D97-AF65-F5344CB8AC3E}">
        <p14:creationId xmlns:p14="http://schemas.microsoft.com/office/powerpoint/2010/main" xmlns="" val="215433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pPr/>
              <a:t>12/18/2014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gradFill flip="none" rotWithShape="1">
          <a:gsLst>
            <a:gs pos="32000">
              <a:srgbClr val="6E364F"/>
            </a:gs>
            <a:gs pos="100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12/18/2014</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xmlns=""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pPr/>
              <a:t>12/18/2014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p14="http://schemas.microsoft.com/office/powerpoint/2010/main" xmlns="" val="3117078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pPr/>
              <a:t>12/18/2014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pPr/>
              <a:t>12/18/2014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12/18/2014</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12/18/2014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12/18/2014</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266FE4CD-795D-4CF8-984B-8EC8F60D6892}" type="datetime1">
              <a:rPr lang="en-AU" smtClean="0">
                <a:solidFill>
                  <a:srgbClr val="B13F9A"/>
                </a:solidFill>
              </a:rPr>
              <a:pPr/>
              <a:t>18/12/2014</a:t>
            </a:fld>
            <a:endParaRPr lang="en-AU">
              <a:solidFill>
                <a:srgbClr val="B13F9A"/>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r>
              <a:rPr lang="en-AU" smtClean="0">
                <a:solidFill>
                  <a:srgbClr val="B13F9A"/>
                </a:solidFill>
              </a:rPr>
              <a:t>adea.com.au</a:t>
            </a:r>
            <a:endParaRPr lang="en-AU">
              <a:solidFill>
                <a:srgbClr val="B13F9A"/>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F500A2C2-24EF-4F8B-A571-3A6A45D795C7}" type="slidenum">
              <a:rPr lang="en-AU" smtClean="0"/>
              <a:pPr/>
              <a:t>‹#›</a:t>
            </a:fld>
            <a:endParaRPr lang="en-AU"/>
          </a:p>
        </p:txBody>
      </p:sp>
      <p:pic>
        <p:nvPicPr>
          <p:cNvPr id="15" name="Picture 14" descr="ADEA logo June2013_jpg.jpg"/>
          <p:cNvPicPr>
            <a:picLocks noChangeAspect="1"/>
          </p:cNvPicPr>
          <p:nvPr userDrawn="1"/>
        </p:nvPicPr>
        <p:blipFill>
          <a:blip r:embed="rId13" cstate="print"/>
          <a:stretch>
            <a:fillRect/>
          </a:stretch>
        </p:blipFill>
        <p:spPr>
          <a:xfrm>
            <a:off x="609600" y="5656620"/>
            <a:ext cx="1920000" cy="811415"/>
          </a:xfrm>
          <a:prstGeom prst="rect">
            <a:avLst/>
          </a:prstGeom>
        </p:spPr>
      </p:pic>
    </p:spTree>
    <p:extLst>
      <p:ext uri="{BB962C8B-B14F-4D97-AF65-F5344CB8AC3E}">
        <p14:creationId xmlns:p14="http://schemas.microsoft.com/office/powerpoint/2010/main" xmlns="" val="11567267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r"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mailto:constitution@adea.com.au"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deasa@adea.com.a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deasa@adea.com.au" TargetMode="External"/><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495800"/>
            <a:ext cx="9144002" cy="762000"/>
          </a:xfrm>
        </p:spPr>
        <p:txBody>
          <a:bodyPr>
            <a:normAutofit/>
          </a:bodyPr>
          <a:lstStyle/>
          <a:p>
            <a:endParaRPr lang="en-US" sz="2400" dirty="0"/>
          </a:p>
        </p:txBody>
      </p:sp>
      <p:sp>
        <p:nvSpPr>
          <p:cNvPr id="4" name="Subtitle 3"/>
          <p:cNvSpPr>
            <a:spLocks noGrp="1"/>
          </p:cNvSpPr>
          <p:nvPr>
            <p:ph type="subTitle" idx="1"/>
          </p:nvPr>
        </p:nvSpPr>
        <p:spPr>
          <a:xfrm>
            <a:off x="0" y="5410200"/>
            <a:ext cx="12192000" cy="1447800"/>
          </a:xfrm>
        </p:spPr>
        <p:txBody>
          <a:bodyPr>
            <a:normAutofit/>
          </a:bodyPr>
          <a:lstStyle/>
          <a:p>
            <a:r>
              <a:rPr lang="en-US" sz="9600" b="1" dirty="0" smtClean="0"/>
              <a:t>WELCOMES YOU</a:t>
            </a:r>
          </a:p>
        </p:txBody>
      </p:sp>
      <p:pic>
        <p:nvPicPr>
          <p:cNvPr id="5" name="Picture 4" descr="ADEA logo June2013_jpg.jpg"/>
          <p:cNvPicPr/>
          <p:nvPr/>
        </p:nvPicPr>
        <p:blipFill>
          <a:blip r:embed="rId3" cstate="print"/>
          <a:stretch>
            <a:fillRect/>
          </a:stretch>
        </p:blipFill>
        <p:spPr>
          <a:xfrm>
            <a:off x="0" y="17585"/>
            <a:ext cx="12192000" cy="4712970"/>
          </a:xfrm>
          <a:prstGeom prst="rect">
            <a:avLst/>
          </a:prstGeom>
        </p:spPr>
      </p:pic>
    </p:spTree>
    <p:extLst>
      <p:ext uri="{BB962C8B-B14F-4D97-AF65-F5344CB8AC3E}">
        <p14:creationId xmlns:p14="http://schemas.microsoft.com/office/powerpoint/2010/main" xmlns="" val="2798809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08912" cy="1143000"/>
          </a:xfrm>
        </p:spPr>
        <p:txBody>
          <a:bodyPr/>
          <a:lstStyle/>
          <a:p>
            <a:pPr algn="ctr"/>
            <a:r>
              <a:rPr lang="en-AU" dirty="0" smtClean="0">
                <a:latin typeface="Arial" pitchFamily="34" charset="0"/>
                <a:cs typeface="Arial" pitchFamily="34" charset="0"/>
              </a:rPr>
              <a:t>Role &amp; scope of practice for </a:t>
            </a:r>
            <a:r>
              <a:rPr lang="en-AU" dirty="0" err="1" smtClean="0">
                <a:latin typeface="Arial" pitchFamily="34" charset="0"/>
                <a:cs typeface="Arial" pitchFamily="34" charset="0"/>
              </a:rPr>
              <a:t>cde</a:t>
            </a:r>
            <a:r>
              <a:rPr lang="en-AU" sz="2000" dirty="0" err="1">
                <a:latin typeface="Arial" pitchFamily="34" charset="0"/>
                <a:cs typeface="Arial" pitchFamily="34" charset="0"/>
              </a:rPr>
              <a:t>s</a:t>
            </a:r>
            <a:r>
              <a:rPr lang="en-AU" sz="2000" dirty="0">
                <a:latin typeface="Arial" pitchFamily="34" charset="0"/>
                <a:cs typeface="Arial" pitchFamily="34" charset="0"/>
              </a:rPr>
              <a:t> </a:t>
            </a:r>
            <a:r>
              <a:rPr lang="en-AU" sz="2800" dirty="0">
                <a:latin typeface="Arial" pitchFamily="34" charset="0"/>
                <a:cs typeface="Arial" pitchFamily="34" charset="0"/>
              </a:rPr>
              <a:t>in Australia</a:t>
            </a:r>
            <a:endParaRPr lang="en-AU" dirty="0">
              <a:latin typeface="Arial" pitchFamily="34" charset="0"/>
              <a:cs typeface="Arial" pitchFamily="34" charset="0"/>
            </a:endParaRPr>
          </a:p>
        </p:txBody>
      </p:sp>
      <p:sp>
        <p:nvSpPr>
          <p:cNvPr id="3" name="Content Placeholder 2"/>
          <p:cNvSpPr>
            <a:spLocks noGrp="1"/>
          </p:cNvSpPr>
          <p:nvPr>
            <p:ph sz="quarter" idx="1"/>
          </p:nvPr>
        </p:nvSpPr>
        <p:spPr>
          <a:xfrm>
            <a:off x="1981200" y="1412776"/>
            <a:ext cx="8003232" cy="4320480"/>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ADEA is aware of the complexity of the interpretation of the Role and Scope of CDEs in Australia regarding the multidisciplinary health professional background of ADEA members being eligible for </a:t>
            </a:r>
            <a:r>
              <a:rPr lang="en-US" sz="1600" dirty="0" err="1">
                <a:latin typeface="Arial" panose="020B0604020202020204" pitchFamily="34" charset="0"/>
                <a:cs typeface="Arial" panose="020B0604020202020204" pitchFamily="34" charset="0"/>
              </a:rPr>
              <a:t>credentialling</a:t>
            </a:r>
            <a:r>
              <a:rPr lang="en-US" sz="1600" dirty="0">
                <a:latin typeface="Arial" panose="020B0604020202020204" pitchFamily="34" charset="0"/>
                <a:cs typeface="Arial" panose="020B0604020202020204" pitchFamily="34" charset="0"/>
              </a:rPr>
              <a:t>. </a:t>
            </a:r>
          </a:p>
          <a:p>
            <a:pPr>
              <a:spcBef>
                <a:spcPts val="1800"/>
              </a:spcBef>
            </a:pPr>
            <a:r>
              <a:rPr lang="en-US" sz="1600" dirty="0">
                <a:latin typeface="Arial" panose="020B0604020202020204" pitchFamily="34" charset="0"/>
                <a:cs typeface="Arial" panose="020B0604020202020204" pitchFamily="34" charset="0"/>
              </a:rPr>
              <a:t>This important document has had wide consultation with the membership as NO is cognizant that member input would ensure this document is informed and therefore of most benefit to all of our Members. </a:t>
            </a:r>
          </a:p>
          <a:p>
            <a:pPr>
              <a:spcBef>
                <a:spcPts val="1800"/>
              </a:spcBef>
            </a:pPr>
            <a:r>
              <a:rPr lang="en-US" sz="1600" dirty="0">
                <a:latin typeface="Arial" panose="020B0604020202020204" pitchFamily="34" charset="0"/>
                <a:cs typeface="Arial" panose="020B0604020202020204" pitchFamily="34" charset="0"/>
              </a:rPr>
              <a:t>This included a survey that closed at the end of May advertised in the ADEA weekly update.</a:t>
            </a:r>
            <a:endParaRPr lang="en-AU" sz="1600" dirty="0">
              <a:latin typeface="Arial" panose="020B0604020202020204" pitchFamily="34" charset="0"/>
              <a:cs typeface="Arial" panose="020B0604020202020204" pitchFamily="34" charset="0"/>
            </a:endParaRPr>
          </a:p>
          <a:p>
            <a:pPr>
              <a:spcBef>
                <a:spcPts val="1800"/>
              </a:spcBef>
            </a:pPr>
            <a:r>
              <a:rPr lang="en-US" sz="1600" dirty="0">
                <a:latin typeface="Arial" panose="020B0604020202020204" pitchFamily="34" charset="0"/>
                <a:cs typeface="Arial" panose="020B0604020202020204" pitchFamily="34" charset="0"/>
              </a:rPr>
              <a:t>Following wide membership consultation it has been updated with evidence and reflects current changes within the health environment. </a:t>
            </a:r>
          </a:p>
          <a:p>
            <a:pPr>
              <a:spcBef>
                <a:spcPts val="1800"/>
              </a:spcBef>
            </a:pPr>
            <a:r>
              <a:rPr lang="en-US" sz="1600" dirty="0">
                <a:latin typeface="Arial" panose="020B0604020202020204" pitchFamily="34" charset="0"/>
                <a:cs typeface="Arial" panose="020B0604020202020204" pitchFamily="34" charset="0"/>
              </a:rPr>
              <a:t>At the Board meeting in November it was reviewed and endorsed by the Board. It will be made available to the members once it has gone through the editorial process in the very near future.</a:t>
            </a: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500A2C2-24EF-4F8B-A571-3A6A45D795C7}" type="slidenum">
              <a:rPr lang="en-AU" smtClean="0"/>
              <a:pPr/>
              <a:t>10</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
        <p:nvSpPr>
          <p:cNvPr id="6" name="Title 1"/>
          <p:cNvSpPr txBox="1">
            <a:spLocks/>
          </p:cNvSpPr>
          <p:nvPr/>
        </p:nvSpPr>
        <p:spPr>
          <a:xfrm>
            <a:off x="2362200" y="365126"/>
            <a:ext cx="7046168" cy="1325563"/>
          </a:xfrm>
          <a:prstGeom prst="rect">
            <a:avLst/>
          </a:prstGeom>
        </p:spPr>
        <p:txBody>
          <a:bodyPr vert="horz" anchor="b">
            <a:normAutofit/>
          </a:bodyPr>
          <a:lstStyle/>
          <a:p>
            <a:pPr algn="r">
              <a:spcBef>
                <a:spcPct val="0"/>
              </a:spcBef>
              <a:defRPr/>
            </a:pPr>
            <a:endParaRPr lang="en-AU" sz="3000" cap="small" dirty="0">
              <a:solidFill>
                <a:srgbClr val="FF0000"/>
              </a:solidFill>
            </a:endParaRPr>
          </a:p>
        </p:txBody>
      </p:sp>
      <p:sp>
        <p:nvSpPr>
          <p:cNvPr id="7" name="Content Placeholder 2"/>
          <p:cNvSpPr txBox="1">
            <a:spLocks/>
          </p:cNvSpPr>
          <p:nvPr/>
        </p:nvSpPr>
        <p:spPr>
          <a:xfrm>
            <a:off x="1991544" y="1628800"/>
            <a:ext cx="7560840" cy="4032448"/>
          </a:xfrm>
          <a:prstGeom prst="rect">
            <a:avLst/>
          </a:prstGeom>
        </p:spPr>
        <p:txBody>
          <a:bodyPr vert="horz" rtlCol="0">
            <a:normAutofit/>
          </a:bodyPr>
          <a:lstStyle/>
          <a:p>
            <a:pPr>
              <a:spcBef>
                <a:spcPts val="600"/>
              </a:spcBef>
              <a:buClr>
                <a:srgbClr val="B83D68"/>
              </a:buClr>
              <a:buSzPct val="70000"/>
              <a:defRPr/>
            </a:pPr>
            <a:endParaRPr lang="en-AU" sz="2400" dirty="0">
              <a:solidFill>
                <a:prstClr val="black"/>
              </a:solidFill>
            </a:endParaRPr>
          </a:p>
        </p:txBody>
      </p:sp>
      <p:sp>
        <p:nvSpPr>
          <p:cNvPr id="8" name="Content Placeholder 3"/>
          <p:cNvSpPr txBox="1">
            <a:spLocks/>
          </p:cNvSpPr>
          <p:nvPr/>
        </p:nvSpPr>
        <p:spPr>
          <a:xfrm>
            <a:off x="9480376" y="1556793"/>
            <a:ext cx="72008" cy="4620171"/>
          </a:xfrm>
          <a:prstGeom prst="rect">
            <a:avLst/>
          </a:prstGeom>
        </p:spPr>
        <p:txBody>
          <a:bodyPr rtlCol="0">
            <a:normAutofit/>
          </a:bodyPr>
          <a:lstStyle/>
          <a:p>
            <a:pPr marL="274320" indent="-274320">
              <a:spcBef>
                <a:spcPts val="600"/>
              </a:spcBef>
              <a:buClr>
                <a:srgbClr val="B83D68"/>
              </a:buClr>
              <a:buSzPct val="70000"/>
              <a:buFont typeface="Arial" panose="020B0604020202020204" pitchFamily="34" charset="0"/>
              <a:buChar char="•"/>
              <a:defRPr/>
            </a:pPr>
            <a:endParaRPr lang="en-AU" sz="2400" dirty="0">
              <a:solidFill>
                <a:prstClr val="black"/>
              </a:solidFill>
            </a:endParaRPr>
          </a:p>
          <a:p>
            <a:pPr marL="274320" indent="-274320">
              <a:spcBef>
                <a:spcPts val="600"/>
              </a:spcBef>
              <a:buClr>
                <a:srgbClr val="B83D68"/>
              </a:buClr>
              <a:buSzPct val="70000"/>
              <a:buFont typeface="Arial" panose="020B0604020202020204" pitchFamily="34" charset="0"/>
              <a:buChar char="•"/>
              <a:defRPr/>
            </a:pPr>
            <a:endParaRPr lang="en-AU" sz="2400" dirty="0">
              <a:solidFill>
                <a:prstClr val="black"/>
              </a:solidFill>
            </a:endParaRPr>
          </a:p>
          <a:p>
            <a:pPr marL="274320" indent="-274320">
              <a:spcBef>
                <a:spcPts val="600"/>
              </a:spcBef>
              <a:buClr>
                <a:srgbClr val="B83D68"/>
              </a:buClr>
              <a:buSzPct val="70000"/>
              <a:buFont typeface="Arial" panose="020B0604020202020204" pitchFamily="34" charset="0"/>
              <a:buChar char="•"/>
              <a:defRPr/>
            </a:pPr>
            <a:endParaRPr lang="en-AU" sz="2400" dirty="0">
              <a:solidFill>
                <a:prstClr val="black"/>
              </a:solidFill>
            </a:endParaRPr>
          </a:p>
          <a:p>
            <a:pPr marL="274320" indent="-274320">
              <a:spcBef>
                <a:spcPts val="600"/>
              </a:spcBef>
              <a:buClr>
                <a:srgbClr val="B83D68"/>
              </a:buClr>
              <a:buSzPct val="70000"/>
              <a:buFont typeface="Arial" panose="020B0604020202020204" pitchFamily="34" charset="0"/>
              <a:buChar char="•"/>
              <a:defRPr/>
            </a:pPr>
            <a:endParaRPr lang="en-AU" sz="2400" dirty="0">
              <a:solidFill>
                <a:prstClr val="black"/>
              </a:solidFill>
            </a:endParaRPr>
          </a:p>
        </p:txBody>
      </p:sp>
    </p:spTree>
    <p:extLst>
      <p:ext uri="{BB962C8B-B14F-4D97-AF65-F5344CB8AC3E}">
        <p14:creationId xmlns:p14="http://schemas.microsoft.com/office/powerpoint/2010/main" xmlns="" val="415353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22114"/>
          </a:xfrm>
        </p:spPr>
        <p:txBody>
          <a:bodyPr/>
          <a:lstStyle/>
          <a:p>
            <a:r>
              <a:rPr lang="en-AU" dirty="0" smtClean="0">
                <a:latin typeface="Arial" pitchFamily="34" charset="0"/>
                <a:cs typeface="Arial" pitchFamily="34" charset="0"/>
              </a:rPr>
              <a:t>Constitutional changes</a:t>
            </a:r>
            <a:endParaRPr lang="en-AU" dirty="0">
              <a:latin typeface="Arial" pitchFamily="34" charset="0"/>
              <a:cs typeface="Arial" pitchFamily="34" charset="0"/>
            </a:endParaRPr>
          </a:p>
        </p:txBody>
      </p:sp>
      <p:sp>
        <p:nvSpPr>
          <p:cNvPr id="3" name="Content Placeholder 2"/>
          <p:cNvSpPr>
            <a:spLocks noGrp="1"/>
          </p:cNvSpPr>
          <p:nvPr>
            <p:ph sz="quarter" idx="1"/>
          </p:nvPr>
        </p:nvSpPr>
        <p:spPr>
          <a:xfrm>
            <a:off x="1981200" y="1340768"/>
            <a:ext cx="7931224" cy="5133184"/>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The ADEA Constitution is under review and it is anticipated that the final version will be presented at the next ADEA AGM in Adelaide for approval. </a:t>
            </a:r>
          </a:p>
          <a:p>
            <a:pPr>
              <a:spcBef>
                <a:spcPts val="1800"/>
              </a:spcBef>
            </a:pPr>
            <a:r>
              <a:rPr lang="en-US" sz="1600" dirty="0">
                <a:latin typeface="Arial" panose="020B0604020202020204" pitchFamily="34" charset="0"/>
                <a:cs typeface="Arial" panose="020B0604020202020204" pitchFamily="34" charset="0"/>
              </a:rPr>
              <a:t>The aims of the Constitution are to provide: </a:t>
            </a:r>
          </a:p>
          <a:p>
            <a:pPr lvl="1">
              <a:spcBef>
                <a:spcPts val="600"/>
              </a:spcBef>
            </a:pPr>
            <a:r>
              <a:rPr lang="en-US" sz="1600" dirty="0">
                <a:latin typeface="Arial" panose="020B0604020202020204" pitchFamily="34" charset="0"/>
                <a:cs typeface="Arial" panose="020B0604020202020204" pitchFamily="34" charset="0"/>
              </a:rPr>
              <a:t>Fundamental rules for decision making by governing body and management, </a:t>
            </a:r>
          </a:p>
          <a:p>
            <a:pPr lvl="1">
              <a:spcBef>
                <a:spcPts val="600"/>
              </a:spcBef>
            </a:pPr>
            <a:r>
              <a:rPr lang="en-US" sz="1600" dirty="0">
                <a:latin typeface="Arial" panose="020B0604020202020204" pitchFamily="34" charset="0"/>
                <a:cs typeface="Arial" panose="020B0604020202020204" pitchFamily="34" charset="0"/>
              </a:rPr>
              <a:t>Assurance for the public and stakeholders, </a:t>
            </a:r>
          </a:p>
          <a:p>
            <a:pPr lvl="1">
              <a:spcBef>
                <a:spcPts val="600"/>
              </a:spcBef>
            </a:pPr>
            <a:r>
              <a:rPr lang="en-US" sz="1600" dirty="0">
                <a:latin typeface="Arial" panose="020B0604020202020204" pitchFamily="34" charset="0"/>
                <a:cs typeface="Arial" panose="020B0604020202020204" pitchFamily="34" charset="0"/>
              </a:rPr>
              <a:t>Guidance for governance. </a:t>
            </a:r>
          </a:p>
          <a:p>
            <a:pPr>
              <a:spcBef>
                <a:spcPts val="1800"/>
              </a:spcBef>
            </a:pPr>
            <a:r>
              <a:rPr lang="en-US" sz="1600" dirty="0">
                <a:latin typeface="Arial" panose="020B0604020202020204" pitchFamily="34" charset="0"/>
                <a:cs typeface="Arial" panose="020B0604020202020204" pitchFamily="34" charset="0"/>
              </a:rPr>
              <a:t>In addition it facilitates good governance and accountability – enabling the </a:t>
            </a:r>
            <a:r>
              <a:rPr lang="en-US" sz="1600" dirty="0" err="1">
                <a:latin typeface="Arial" panose="020B0604020202020204" pitchFamily="34" charset="0"/>
                <a:cs typeface="Arial" panose="020B0604020202020204" pitchFamily="34" charset="0"/>
              </a:rPr>
              <a:t>organisation</a:t>
            </a:r>
            <a:r>
              <a:rPr lang="en-US" sz="1600" dirty="0">
                <a:latin typeface="Arial" panose="020B0604020202020204" pitchFamily="34" charset="0"/>
                <a:cs typeface="Arial" panose="020B0604020202020204" pitchFamily="34" charset="0"/>
              </a:rPr>
              <a:t> to stay relevant and be able to be productive in a changing environment.  </a:t>
            </a:r>
          </a:p>
          <a:p>
            <a:pPr>
              <a:spcBef>
                <a:spcPts val="1800"/>
              </a:spcBef>
            </a:pPr>
            <a:r>
              <a:rPr lang="en-US" sz="1600" dirty="0">
                <a:latin typeface="Arial" panose="020B0604020202020204" pitchFamily="34" charset="0"/>
                <a:cs typeface="Arial" panose="020B0604020202020204" pitchFamily="34" charset="0"/>
              </a:rPr>
              <a:t>At present the Constitution Sub-committee is being led by Director Heike </a:t>
            </a:r>
            <a:r>
              <a:rPr lang="en-US" sz="1600" dirty="0" err="1">
                <a:latin typeface="Arial" panose="020B0604020202020204" pitchFamily="34" charset="0"/>
                <a:cs typeface="Arial" panose="020B0604020202020204" pitchFamily="34" charset="0"/>
              </a:rPr>
              <a:t>Krausse</a:t>
            </a:r>
            <a:r>
              <a:rPr lang="en-US" sz="1600" dirty="0">
                <a:latin typeface="Arial" panose="020B0604020202020204" pitchFamily="34" charset="0"/>
                <a:cs typeface="Arial" panose="020B0604020202020204" pitchFamily="34" charset="0"/>
              </a:rPr>
              <a:t> and includes other members; John </a:t>
            </a:r>
            <a:r>
              <a:rPr lang="en-US" sz="1600" dirty="0" err="1">
                <a:latin typeface="Arial" panose="020B0604020202020204" pitchFamily="34" charset="0"/>
                <a:cs typeface="Arial" panose="020B0604020202020204" pitchFamily="34" charset="0"/>
              </a:rPr>
              <a:t>Michailidis</a:t>
            </a:r>
            <a:r>
              <a:rPr lang="en-US" sz="1600" dirty="0">
                <a:latin typeface="Arial" panose="020B0604020202020204" pitchFamily="34" charset="0"/>
                <a:cs typeface="Arial" panose="020B0604020202020204" pitchFamily="34" charset="0"/>
              </a:rPr>
              <a:t> (Skilled Based Director), Fiona McIvor, Jayne Lehmann, Jan Alford and Carol de Groot. Member feedback and legal advice has been sought to support this process.</a:t>
            </a: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500A2C2-24EF-4F8B-A571-3A6A45D795C7}" type="slidenum">
              <a:rPr lang="en-AU" smtClean="0"/>
              <a:pPr/>
              <a:t>11</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177437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Constitutional changes</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063552" y="1959375"/>
            <a:ext cx="7467600" cy="4873752"/>
          </a:xfrm>
        </p:spPr>
        <p:txBody>
          <a:bodyPr/>
          <a:lstStyle/>
          <a:p>
            <a:pPr>
              <a:spcBef>
                <a:spcPts val="2400"/>
              </a:spcBef>
            </a:pPr>
            <a:r>
              <a:rPr lang="en-US" sz="1600" dirty="0">
                <a:latin typeface="Arial" panose="020B0604020202020204" pitchFamily="34" charset="0"/>
                <a:cs typeface="Arial" panose="020B0604020202020204" pitchFamily="34" charset="0"/>
              </a:rPr>
              <a:t>To date there have been two articles published in the ADE to provide members with relevant information on the need for change and the process thus far. </a:t>
            </a:r>
          </a:p>
          <a:p>
            <a:pPr>
              <a:spcBef>
                <a:spcPts val="2400"/>
              </a:spcBef>
            </a:pPr>
            <a:r>
              <a:rPr lang="en-US" sz="1600" dirty="0">
                <a:latin typeface="Arial" panose="020B0604020202020204" pitchFamily="34" charset="0"/>
                <a:cs typeface="Arial" panose="020B0604020202020204" pitchFamily="34" charset="0"/>
              </a:rPr>
              <a:t>In addition, two PowerPoints slide decks have been provided to members for discussion at </a:t>
            </a:r>
            <a:r>
              <a:rPr lang="en-US" sz="1600">
                <a:latin typeface="Arial" panose="020B0604020202020204" pitchFamily="34" charset="0"/>
                <a:cs typeface="Arial" panose="020B0604020202020204" pitchFamily="34" charset="0"/>
              </a:rPr>
              <a:t>state level </a:t>
            </a:r>
            <a:r>
              <a:rPr lang="en-US" sz="1600" dirty="0">
                <a:latin typeface="Arial" panose="020B0604020202020204" pitchFamily="34" charset="0"/>
                <a:cs typeface="Arial" panose="020B0604020202020204" pitchFamily="34" charset="0"/>
              </a:rPr>
              <a:t>meetings. </a:t>
            </a:r>
          </a:p>
          <a:p>
            <a:pPr>
              <a:spcBef>
                <a:spcPts val="2400"/>
              </a:spcBef>
            </a:pPr>
            <a:r>
              <a:rPr lang="en-US" sz="1600" dirty="0">
                <a:latin typeface="Arial" panose="020B0604020202020204" pitchFamily="34" charset="0"/>
                <a:cs typeface="Arial" panose="020B0604020202020204" pitchFamily="34" charset="0"/>
              </a:rPr>
              <a:t>We encourage members to become interested in this process and relay any concerns as soon as possible so that the process can continue smoothly and in a timely manner.  </a:t>
            </a:r>
          </a:p>
          <a:p>
            <a:pPr>
              <a:spcBef>
                <a:spcPts val="2400"/>
              </a:spcBef>
            </a:pPr>
            <a:r>
              <a:rPr lang="en-US" sz="1600" dirty="0">
                <a:latin typeface="Arial" panose="020B0604020202020204" pitchFamily="34" charset="0"/>
                <a:cs typeface="Arial" panose="020B0604020202020204" pitchFamily="34" charset="0"/>
              </a:rPr>
              <a:t>Feedback can be provided at </a:t>
            </a:r>
            <a:r>
              <a:rPr lang="en-US" sz="1600" b="1" u="sng" dirty="0">
                <a:solidFill>
                  <a:srgbClr val="0070C0"/>
                </a:solidFill>
                <a:latin typeface="Arial" panose="020B0604020202020204" pitchFamily="34" charset="0"/>
                <a:cs typeface="Arial" panose="020B0604020202020204" pitchFamily="34" charset="0"/>
                <a:hlinkClick r:id="rId2"/>
              </a:rPr>
              <a:t>constitution@adea.com.au</a:t>
            </a:r>
            <a:endParaRPr lang="en-AU" sz="1600" b="1" dirty="0">
              <a:solidFill>
                <a:srgbClr val="0070C0"/>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5"/>
          </p:nvPr>
        </p:nvSpPr>
        <p:spPr/>
        <p:txBody>
          <a:bodyPr/>
          <a:lstStyle/>
          <a:p>
            <a:fld id="{F500A2C2-24EF-4F8B-A571-3A6A45D795C7}" type="slidenum">
              <a:rPr lang="en-AU" smtClean="0"/>
              <a:pPr/>
              <a:t>12</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300992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1210146"/>
          </a:xfrm>
        </p:spPr>
        <p:txBody>
          <a:bodyPr>
            <a:normAutofit/>
          </a:bodyPr>
          <a:lstStyle/>
          <a:p>
            <a:r>
              <a:rPr lang="en-AU" sz="3200" dirty="0" err="1">
                <a:latin typeface="Arial" pitchFamily="34" charset="0"/>
                <a:cs typeface="Arial" pitchFamily="34" charset="0"/>
              </a:rPr>
              <a:t>Cde</a:t>
            </a:r>
            <a:r>
              <a:rPr lang="en-AU" sz="3200" dirty="0">
                <a:latin typeface="Arial" pitchFamily="34" charset="0"/>
                <a:cs typeface="Arial" pitchFamily="34" charset="0"/>
              </a:rPr>
              <a:t> of the year</a:t>
            </a:r>
            <a:endParaRPr lang="en-AU" sz="3200" dirty="0"/>
          </a:p>
        </p:txBody>
      </p:sp>
      <p:sp>
        <p:nvSpPr>
          <p:cNvPr id="3" name="Content Placeholder 2"/>
          <p:cNvSpPr>
            <a:spLocks noGrp="1"/>
          </p:cNvSpPr>
          <p:nvPr>
            <p:ph sz="quarter" idx="1"/>
          </p:nvPr>
        </p:nvSpPr>
        <p:spPr>
          <a:xfrm>
            <a:off x="1981200" y="1600200"/>
            <a:ext cx="7931224" cy="4873752"/>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This program is being launched by the </a:t>
            </a:r>
            <a:r>
              <a:rPr lang="en-US" sz="1600" dirty="0" err="1">
                <a:latin typeface="Arial" panose="020B0604020202020204" pitchFamily="34" charset="0"/>
                <a:cs typeface="Arial" panose="020B0604020202020204" pitchFamily="34" charset="0"/>
              </a:rPr>
              <a:t>Hon</a:t>
            </a:r>
            <a:r>
              <a:rPr lang="en-US" sz="1600" dirty="0">
                <a:latin typeface="Arial" panose="020B0604020202020204" pitchFamily="34" charset="0"/>
                <a:cs typeface="Arial" panose="020B0604020202020204" pitchFamily="34" charset="0"/>
              </a:rPr>
              <a:t> Peter Dutton MP for ADEA at Parliament House on Tuesday 25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November. </a:t>
            </a:r>
          </a:p>
          <a:p>
            <a:pPr>
              <a:spcBef>
                <a:spcPts val="1800"/>
              </a:spcBef>
            </a:pPr>
            <a:r>
              <a:rPr lang="en-US" sz="1600" dirty="0">
                <a:latin typeface="Arial" panose="020B0604020202020204" pitchFamily="34" charset="0"/>
                <a:cs typeface="Arial" panose="020B0604020202020204" pitchFamily="34" charset="0"/>
              </a:rPr>
              <a:t>The awards </a:t>
            </a:r>
            <a:r>
              <a:rPr lang="en-US" sz="1600" dirty="0" err="1">
                <a:latin typeface="Arial" panose="020B0604020202020204" pitchFamily="34" charset="0"/>
                <a:cs typeface="Arial" panose="020B0604020202020204" pitchFamily="34" charset="0"/>
              </a:rPr>
              <a:t>honour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Credentialled</a:t>
            </a:r>
            <a:r>
              <a:rPr lang="en-US" sz="1600" dirty="0">
                <a:latin typeface="Arial" panose="020B0604020202020204" pitchFamily="34" charset="0"/>
                <a:cs typeface="Arial" panose="020B0604020202020204" pitchFamily="34" charset="0"/>
              </a:rPr>
              <a:t> Diabetes Educators who have demonstrated leadership and excellence in diabetes education, with the recipient of the ‘Jan Baldwin National CDE of the Year’ award receiving $5,000 towards attending educational events.</a:t>
            </a:r>
            <a:endParaRPr lang="en-AU" sz="1600" dirty="0">
              <a:latin typeface="Arial" panose="020B0604020202020204" pitchFamily="34" charset="0"/>
              <a:cs typeface="Arial" panose="020B0604020202020204" pitchFamily="34" charset="0"/>
            </a:endParaRPr>
          </a:p>
          <a:p>
            <a:pPr>
              <a:spcBef>
                <a:spcPts val="1800"/>
              </a:spcBef>
            </a:pPr>
            <a:r>
              <a:rPr lang="en-US" sz="1600" b="1" dirty="0">
                <a:latin typeface="Arial" panose="020B0604020202020204" pitchFamily="34" charset="0"/>
                <a:cs typeface="Arial" panose="020B0604020202020204" pitchFamily="34" charset="0"/>
              </a:rPr>
              <a:t>If you would like to nominate an outstanding </a:t>
            </a:r>
            <a:r>
              <a:rPr lang="en-US" sz="1600" b="1" dirty="0" err="1">
                <a:latin typeface="Arial" panose="020B0604020202020204" pitchFamily="34" charset="0"/>
                <a:cs typeface="Arial" panose="020B0604020202020204" pitchFamily="34" charset="0"/>
              </a:rPr>
              <a:t>Credentialled</a:t>
            </a:r>
            <a:r>
              <a:rPr lang="en-US" sz="1600" b="1" dirty="0">
                <a:latin typeface="Arial" panose="020B0604020202020204" pitchFamily="34" charset="0"/>
                <a:cs typeface="Arial" panose="020B0604020202020204" pitchFamily="34" charset="0"/>
              </a:rPr>
              <a:t> Diabetes Educator for the Award, go to the ADEA weekly update this week or </a:t>
            </a:r>
            <a:r>
              <a:rPr lang="en-US" sz="1600" dirty="0">
                <a:latin typeface="Arial" panose="020B0604020202020204" pitchFamily="34" charset="0"/>
                <a:cs typeface="Arial" panose="020B0604020202020204" pitchFamily="34" charset="0"/>
              </a:rPr>
              <a:t>read the article published in the Spring edition of the Diabetes Educators publication or access the information on the ADEA website www.adea.com.au.</a:t>
            </a: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500A2C2-24EF-4F8B-A571-3A6A45D795C7}" type="slidenum">
              <a:rPr lang="en-AU" smtClean="0"/>
              <a:pPr/>
              <a:t>13</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pic>
        <p:nvPicPr>
          <p:cNvPr id="1026" name="Picture 32" descr="cde of the year signa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7808" y="4725144"/>
            <a:ext cx="3633564" cy="1727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0611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Slide Number Placeholder 3"/>
          <p:cNvSpPr>
            <a:spLocks noGrp="1"/>
          </p:cNvSpPr>
          <p:nvPr>
            <p:ph type="sldNum" sz="quarter" idx="15"/>
          </p:nvPr>
        </p:nvSpPr>
        <p:spPr/>
        <p:txBody>
          <a:bodyPr/>
          <a:lstStyle/>
          <a:p>
            <a:fld id="{F500A2C2-24EF-4F8B-A571-3A6A45D795C7}" type="slidenum">
              <a:rPr lang="en-AU" smtClean="0"/>
              <a:pPr/>
              <a:t>14</a:t>
            </a:fld>
            <a:endParaRPr lang="en-AU"/>
          </a:p>
        </p:txBody>
      </p:sp>
      <p:sp>
        <p:nvSpPr>
          <p:cNvPr id="5" name="Footer Placeholder 4"/>
          <p:cNvSpPr>
            <a:spLocks noGrp="1"/>
          </p:cNvSpPr>
          <p:nvPr>
            <p:ph type="ftr" sz="quarter" idx="16"/>
          </p:nvPr>
        </p:nvSpPr>
        <p:spPr>
          <a:xfrm rot="5400000">
            <a:off x="8351088" y="3550567"/>
            <a:ext cx="3200400" cy="365760"/>
          </a:xfrm>
        </p:spPr>
        <p:txBody>
          <a:bodyPr/>
          <a:lstStyle/>
          <a:p>
            <a:r>
              <a:rPr lang="en-AU" smtClean="0">
                <a:solidFill>
                  <a:srgbClr val="B13F9A"/>
                </a:solidFill>
              </a:rPr>
              <a:t>adea.com.au</a:t>
            </a:r>
            <a:endParaRPr lang="en-AU">
              <a:solidFill>
                <a:srgbClr val="B13F9A"/>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648924">
            <a:off x="1740311" y="1705109"/>
            <a:ext cx="3936914" cy="2624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6614" y="3714738"/>
            <a:ext cx="4354338" cy="2902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3913" y="316437"/>
            <a:ext cx="4459743" cy="3344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532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Eligibility for </a:t>
            </a:r>
            <a:r>
              <a:rPr lang="en-US" sz="3200" dirty="0" err="1">
                <a:latin typeface="Arial" panose="020B0604020202020204" pitchFamily="34" charset="0"/>
                <a:cs typeface="Arial" panose="020B0604020202020204" pitchFamily="34" charset="0"/>
              </a:rPr>
              <a:t>Credentialling</a:t>
            </a:r>
            <a:r>
              <a:rPr lang="en-US" sz="3200" dirty="0">
                <a:latin typeface="Arial" panose="020B0604020202020204" pitchFamily="34" charset="0"/>
                <a:cs typeface="Arial" panose="020B0604020202020204" pitchFamily="34" charset="0"/>
              </a:rPr>
              <a:t> – Physiotherapists and Pharmacists</a:t>
            </a:r>
            <a:endParaRPr lang="en-AU" sz="32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991544" y="1700808"/>
            <a:ext cx="7859216" cy="4873752"/>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ADEA recently received two applications for consideration regarding primary health discipline eligibility for </a:t>
            </a:r>
            <a:r>
              <a:rPr lang="en-US" sz="1600" dirty="0" err="1">
                <a:latin typeface="Arial" panose="020B0604020202020204" pitchFamily="34" charset="0"/>
                <a:cs typeface="Arial" panose="020B0604020202020204" pitchFamily="34" charset="0"/>
              </a:rPr>
              <a:t>credentialling</a:t>
            </a:r>
            <a:r>
              <a:rPr lang="en-US" sz="1600" dirty="0">
                <a:latin typeface="Arial" panose="020B0604020202020204" pitchFamily="34" charset="0"/>
                <a:cs typeface="Arial" panose="020B0604020202020204" pitchFamily="34" charset="0"/>
              </a:rPr>
              <a:t> as a </a:t>
            </a:r>
            <a:r>
              <a:rPr lang="en-US" sz="1600" dirty="0" err="1">
                <a:latin typeface="Arial" panose="020B0604020202020204" pitchFamily="34" charset="0"/>
                <a:cs typeface="Arial" panose="020B0604020202020204" pitchFamily="34" charset="0"/>
              </a:rPr>
              <a:t>credentialled</a:t>
            </a:r>
            <a:r>
              <a:rPr lang="en-US" sz="1600" dirty="0">
                <a:latin typeface="Arial" panose="020B0604020202020204" pitchFamily="34" charset="0"/>
                <a:cs typeface="Arial" panose="020B0604020202020204" pitchFamily="34" charset="0"/>
              </a:rPr>
              <a:t> diabetes educator through ADEA. These submissions were from: </a:t>
            </a:r>
            <a:endParaRPr lang="en-AU" sz="1600" dirty="0">
              <a:latin typeface="Arial" panose="020B0604020202020204" pitchFamily="34" charset="0"/>
              <a:cs typeface="Arial" panose="020B0604020202020204" pitchFamily="34" charset="0"/>
            </a:endParaRPr>
          </a:p>
          <a:p>
            <a:pPr>
              <a:spcBef>
                <a:spcPts val="1800"/>
              </a:spcBef>
            </a:pPr>
            <a:r>
              <a:rPr lang="en-US" sz="1600" dirty="0">
                <a:latin typeface="Arial" panose="020B0604020202020204" pitchFamily="34" charset="0"/>
                <a:cs typeface="Arial" panose="020B0604020202020204" pitchFamily="34" charset="0"/>
              </a:rPr>
              <a:t>1- Pharmaceutical Society of Australia and the Pharmacy Guild for the </a:t>
            </a:r>
            <a:r>
              <a:rPr lang="en-US" sz="1600" i="1" dirty="0">
                <a:latin typeface="Arial" panose="020B0604020202020204" pitchFamily="34" charset="0"/>
                <a:cs typeface="Arial" panose="020B0604020202020204" pitchFamily="34" charset="0"/>
              </a:rPr>
              <a:t>removal </a:t>
            </a:r>
            <a:r>
              <a:rPr lang="en-US" sz="1600" dirty="0">
                <a:latin typeface="Arial" panose="020B0604020202020204" pitchFamily="34" charset="0"/>
                <a:cs typeface="Arial" panose="020B0604020202020204" pitchFamily="34" charset="0"/>
              </a:rPr>
              <a:t>of the requirement that Pharmacists must be accredited to provide Medication Management Reviews to be eligible for </a:t>
            </a:r>
            <a:r>
              <a:rPr lang="en-US" sz="1600" dirty="0" err="1">
                <a:latin typeface="Arial" panose="020B0604020202020204" pitchFamily="34" charset="0"/>
                <a:cs typeface="Arial" panose="020B0604020202020204" pitchFamily="34" charset="0"/>
              </a:rPr>
              <a:t>credentialling</a:t>
            </a:r>
            <a:r>
              <a:rPr lang="en-US" sz="1600" dirty="0">
                <a:latin typeface="Arial" panose="020B0604020202020204" pitchFamily="34" charset="0"/>
                <a:cs typeface="Arial" panose="020B0604020202020204" pitchFamily="34" charset="0"/>
              </a:rPr>
              <a:t>. </a:t>
            </a:r>
            <a:endParaRPr lang="en-AU" sz="1600" dirty="0">
              <a:latin typeface="Arial" panose="020B0604020202020204" pitchFamily="34" charset="0"/>
              <a:cs typeface="Arial" panose="020B0604020202020204" pitchFamily="34" charset="0"/>
            </a:endParaRPr>
          </a:p>
          <a:p>
            <a:pPr>
              <a:spcBef>
                <a:spcPts val="1800"/>
              </a:spcBef>
            </a:pPr>
            <a:r>
              <a:rPr lang="en-US" sz="1600" dirty="0">
                <a:latin typeface="Arial" panose="020B0604020202020204" pitchFamily="34" charset="0"/>
                <a:cs typeface="Arial" panose="020B0604020202020204" pitchFamily="34" charset="0"/>
              </a:rPr>
              <a:t>2- Physiotherapists Association to enable registered physiotherapists to be eligible for </a:t>
            </a:r>
            <a:r>
              <a:rPr lang="en-US" sz="1600" dirty="0" err="1">
                <a:latin typeface="Arial" panose="020B0604020202020204" pitchFamily="34" charset="0"/>
                <a:cs typeface="Arial" panose="020B0604020202020204" pitchFamily="34" charset="0"/>
              </a:rPr>
              <a:t>credentialling</a:t>
            </a:r>
            <a:r>
              <a:rPr lang="en-US" sz="1600" dirty="0">
                <a:latin typeface="Arial" panose="020B0604020202020204" pitchFamily="34" charset="0"/>
                <a:cs typeface="Arial" panose="020B0604020202020204" pitchFamily="34" charset="0"/>
              </a:rPr>
              <a:t>. </a:t>
            </a:r>
            <a:endParaRPr lang="en-AU" sz="1600" dirty="0">
              <a:latin typeface="Arial" panose="020B0604020202020204" pitchFamily="34" charset="0"/>
              <a:cs typeface="Arial" panose="020B0604020202020204" pitchFamily="34" charset="0"/>
            </a:endParaRPr>
          </a:p>
          <a:p>
            <a:pPr>
              <a:spcBef>
                <a:spcPts val="1800"/>
              </a:spcBef>
            </a:pPr>
            <a:r>
              <a:rPr lang="en-US" sz="1600" dirty="0">
                <a:latin typeface="Arial" panose="020B0604020202020204" pitchFamily="34" charset="0"/>
                <a:cs typeface="Arial" panose="020B0604020202020204" pitchFamily="34" charset="0"/>
              </a:rPr>
              <a:t>These submissions have gone through the </a:t>
            </a:r>
            <a:r>
              <a:rPr lang="en-US" sz="1600" dirty="0" err="1">
                <a:latin typeface="Arial" panose="020B0604020202020204" pitchFamily="34" charset="0"/>
                <a:cs typeface="Arial" panose="020B0604020202020204" pitchFamily="34" charset="0"/>
              </a:rPr>
              <a:t>credentialling</a:t>
            </a:r>
            <a:r>
              <a:rPr lang="en-US" sz="1600" dirty="0">
                <a:latin typeface="Arial" panose="020B0604020202020204" pitchFamily="34" charset="0"/>
                <a:cs typeface="Arial" panose="020B0604020202020204" pitchFamily="34" charset="0"/>
              </a:rPr>
              <a:t> committee and it has been found that they meet the criteria for </a:t>
            </a:r>
            <a:r>
              <a:rPr lang="en-US" sz="1600" dirty="0" err="1">
                <a:latin typeface="Arial" panose="020B0604020202020204" pitchFamily="34" charset="0"/>
                <a:cs typeface="Arial" panose="020B0604020202020204" pitchFamily="34" charset="0"/>
              </a:rPr>
              <a:t>credentialling</a:t>
            </a:r>
            <a:r>
              <a:rPr lang="en-US" sz="1600" dirty="0">
                <a:latin typeface="Arial" panose="020B0604020202020204" pitchFamily="34" charset="0"/>
                <a:cs typeface="Arial" panose="020B0604020202020204" pitchFamily="34" charset="0"/>
              </a:rPr>
              <a:t> recognition. These submissions were therefore approved at the last Board meeting.</a:t>
            </a:r>
            <a:endParaRPr lang="en-AU" sz="1600" dirty="0">
              <a:latin typeface="Arial" pitchFamily="34" charset="0"/>
              <a:cs typeface="Arial" pitchFamily="34" charset="0"/>
            </a:endParaRPr>
          </a:p>
          <a:p>
            <a:pPr>
              <a:spcBef>
                <a:spcPts val="1800"/>
              </a:spcBef>
              <a:buFont typeface="Arial" panose="020B0604020202020204" pitchFamily="34" charset="0"/>
              <a:buChar char="•"/>
              <a:defRPr/>
            </a:pPr>
            <a:endParaRPr lang="en-AU" sz="1600" dirty="0">
              <a:latin typeface="Arial" pitchFamily="34" charset="0"/>
              <a:cs typeface="Arial" pitchFamily="34" charset="0"/>
            </a:endParaRPr>
          </a:p>
          <a:p>
            <a:pPr marL="365760" lvl="1" indent="0">
              <a:spcAft>
                <a:spcPts val="600"/>
              </a:spcAft>
              <a:defRPr/>
            </a:pPr>
            <a:r>
              <a:rPr lang="en-AU" dirty="0">
                <a:latin typeface="Arial" pitchFamily="34" charset="0"/>
                <a:cs typeface="Arial" pitchFamily="34" charset="0"/>
              </a:rPr>
              <a:t> </a:t>
            </a:r>
          </a:p>
          <a:p>
            <a:pPr marL="822960" lvl="1" indent="-457200"/>
            <a:endParaRPr lang="en-AU" dirty="0"/>
          </a:p>
        </p:txBody>
      </p:sp>
      <p:sp>
        <p:nvSpPr>
          <p:cNvPr id="4" name="Slide Number Placeholder 3"/>
          <p:cNvSpPr>
            <a:spLocks noGrp="1"/>
          </p:cNvSpPr>
          <p:nvPr>
            <p:ph type="sldNum" sz="quarter" idx="15"/>
          </p:nvPr>
        </p:nvSpPr>
        <p:spPr/>
        <p:txBody>
          <a:bodyPr/>
          <a:lstStyle/>
          <a:p>
            <a:fld id="{F500A2C2-24EF-4F8B-A571-3A6A45D795C7}" type="slidenum">
              <a:rPr lang="en-AU" smtClean="0"/>
              <a:pPr/>
              <a:t>15</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4233912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6632"/>
            <a:ext cx="8424936" cy="936104"/>
          </a:xfrm>
        </p:spPr>
        <p:txBody>
          <a:bodyPr>
            <a:noAutofit/>
          </a:bodyPr>
          <a:lstStyle/>
          <a:p>
            <a:r>
              <a:rPr lang="en-US" sz="2900" b="1" dirty="0">
                <a:latin typeface="Arial" panose="020B0604020202020204" pitchFamily="34" charset="0"/>
                <a:cs typeface="Arial" panose="020B0604020202020204" pitchFamily="34" charset="0"/>
              </a:rPr>
              <a:t>Position Statement – Non Medical Prescribing</a:t>
            </a:r>
            <a:endParaRPr lang="en-AU" sz="29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79576" y="1984248"/>
            <a:ext cx="7169224" cy="4873752"/>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The new position statement and the complementary background document, </a:t>
            </a:r>
            <a:r>
              <a:rPr lang="en-US" sz="1600" i="1" dirty="0">
                <a:latin typeface="Arial" panose="020B0604020202020204" pitchFamily="34" charset="0"/>
                <a:cs typeface="Arial" panose="020B0604020202020204" pitchFamily="34" charset="0"/>
              </a:rPr>
              <a:t>Australian </a:t>
            </a:r>
            <a:r>
              <a:rPr lang="en-US" sz="1600" i="1" dirty="0" err="1">
                <a:latin typeface="Arial" panose="020B0604020202020204" pitchFamily="34" charset="0"/>
                <a:cs typeface="Arial" panose="020B0604020202020204" pitchFamily="34" charset="0"/>
              </a:rPr>
              <a:t>Credentialled</a:t>
            </a:r>
            <a:r>
              <a:rPr lang="en-US" sz="1600" i="1" dirty="0">
                <a:latin typeface="Arial" panose="020B0604020202020204" pitchFamily="34" charset="0"/>
                <a:cs typeface="Arial" panose="020B0604020202020204" pitchFamily="34" charset="0"/>
              </a:rPr>
              <a:t> Diabetes educators and prescribing of Insulin and glucose lowering medications</a:t>
            </a:r>
          </a:p>
          <a:p>
            <a:pPr>
              <a:spcBef>
                <a:spcPts val="1800"/>
              </a:spcBef>
            </a:pPr>
            <a:r>
              <a:rPr lang="en-US" sz="1600" dirty="0">
                <a:latin typeface="Arial" panose="020B0604020202020204" pitchFamily="34" charset="0"/>
                <a:cs typeface="Arial" panose="020B0604020202020204" pitchFamily="34" charset="0"/>
              </a:rPr>
              <a:t>This is an aspirational paper indicating to policy makers and other relevant stakeholders where ADEA sees its position in terms of these issues.</a:t>
            </a:r>
            <a:endParaRPr lang="en-AU" sz="1600" dirty="0">
              <a:latin typeface="Arial" panose="020B0604020202020204" pitchFamily="34" charset="0"/>
              <a:cs typeface="Arial" panose="020B0604020202020204" pitchFamily="34" charset="0"/>
            </a:endParaRPr>
          </a:p>
          <a:p>
            <a:pPr>
              <a:spcBef>
                <a:spcPts val="1800"/>
              </a:spcBef>
            </a:pPr>
            <a:r>
              <a:rPr lang="en-US" sz="1600" dirty="0">
                <a:latin typeface="Arial" panose="020B0604020202020204" pitchFamily="34" charset="0"/>
                <a:cs typeface="Arial" panose="020B0604020202020204" pitchFamily="34" charset="0"/>
              </a:rPr>
              <a:t>This has now gone through wide membership and stakeholder consultation and has been approved at the recent Board meeting.</a:t>
            </a:r>
            <a:r>
              <a:rPr lang="en-US" sz="1600" i="1" dirty="0">
                <a:latin typeface="Arial" panose="020B0604020202020204" pitchFamily="34" charset="0"/>
                <a:cs typeface="Arial" panose="020B0604020202020204" pitchFamily="34" charset="0"/>
              </a:rPr>
              <a:t> </a:t>
            </a:r>
            <a:endParaRPr lang="en-AU" sz="1600" dirty="0">
              <a:latin typeface="Arial" panose="020B0604020202020204" pitchFamily="34" charset="0"/>
              <a:cs typeface="Arial" panose="020B0604020202020204" pitchFamily="34" charset="0"/>
            </a:endParaRPr>
          </a:p>
          <a:p>
            <a:pPr>
              <a:spcBef>
                <a:spcPts val="1800"/>
              </a:spcBef>
            </a:pP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500A2C2-24EF-4F8B-A571-3A6A45D795C7}" type="slidenum">
              <a:rPr lang="en-AU" smtClean="0"/>
              <a:pPr/>
              <a:t>16</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121853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State conferences</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981200" y="1600200"/>
            <a:ext cx="7715200" cy="4873752"/>
          </a:xfrm>
        </p:spPr>
        <p:txBody>
          <a:bodyPr>
            <a:normAutofit/>
          </a:bodyPr>
          <a:lstStyle/>
          <a:p>
            <a:pPr>
              <a:spcBef>
                <a:spcPts val="1200"/>
              </a:spcBef>
            </a:pPr>
            <a:r>
              <a:rPr lang="en-US" sz="1700" dirty="0">
                <a:latin typeface="Arial" panose="020B0604020202020204" pitchFamily="34" charset="0"/>
                <a:cs typeface="Arial" panose="020B0604020202020204" pitchFamily="34" charset="0"/>
              </a:rPr>
              <a:t>NO is aware of the commitment and volunteer time of members to establish a successful conference. </a:t>
            </a:r>
          </a:p>
          <a:p>
            <a:pPr>
              <a:spcBef>
                <a:spcPts val="1200"/>
              </a:spcBef>
            </a:pPr>
            <a:r>
              <a:rPr lang="en-US" sz="1700" dirty="0">
                <a:latin typeface="Arial" panose="020B0604020202020204" pitchFamily="34" charset="0"/>
                <a:cs typeface="Arial" panose="020B0604020202020204" pitchFamily="34" charset="0"/>
              </a:rPr>
              <a:t>The CEO has attended branch meetings to explain the role of branches and the relationship with NO and that NO staff would like to better support the branch executives and members.</a:t>
            </a:r>
            <a:endParaRPr lang="en-AU" sz="1700" dirty="0">
              <a:latin typeface="Arial" panose="020B0604020202020204" pitchFamily="34" charset="0"/>
              <a:cs typeface="Arial" panose="020B0604020202020204" pitchFamily="34" charset="0"/>
            </a:endParaRPr>
          </a:p>
          <a:p>
            <a:pPr>
              <a:spcBef>
                <a:spcPts val="1200"/>
              </a:spcBef>
            </a:pPr>
            <a:r>
              <a:rPr lang="en-US" sz="1700" dirty="0">
                <a:latin typeface="Arial" panose="020B0604020202020204" pitchFamily="34" charset="0"/>
                <a:cs typeface="Arial" panose="020B0604020202020204" pitchFamily="34" charset="0"/>
              </a:rPr>
              <a:t>NO is in a position now with relevant personnel with differing skill mix to support and work in collaboration with branches to better support them in undertaking the administrative and financial aspects of events. </a:t>
            </a:r>
          </a:p>
          <a:p>
            <a:pPr>
              <a:spcBef>
                <a:spcPts val="1200"/>
              </a:spcBef>
            </a:pPr>
            <a:r>
              <a:rPr lang="en-US" sz="1700" dirty="0">
                <a:latin typeface="Arial" panose="020B0604020202020204" pitchFamily="34" charset="0"/>
                <a:cs typeface="Arial" panose="020B0604020202020204" pitchFamily="34" charset="0"/>
              </a:rPr>
              <a:t>These might include working with branches to develop a budget for the event, source cost effective venues etc.  </a:t>
            </a:r>
          </a:p>
          <a:p>
            <a:pPr>
              <a:spcBef>
                <a:spcPts val="1200"/>
              </a:spcBef>
            </a:pPr>
            <a:r>
              <a:rPr lang="en-US" sz="1700" dirty="0">
                <a:latin typeface="Arial" panose="020B0604020202020204" pitchFamily="34" charset="0"/>
                <a:cs typeface="Arial" panose="020B0604020202020204" pitchFamily="34" charset="0"/>
              </a:rPr>
              <a:t>Branches would retain all control over speakers and programming. We encourage each branch to get in contact with the NO when planning their state workshop or conference for this assistance.</a:t>
            </a:r>
            <a:endParaRPr lang="en-AU" sz="17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5"/>
          </p:nvPr>
        </p:nvSpPr>
        <p:spPr/>
        <p:txBody>
          <a:bodyPr/>
          <a:lstStyle/>
          <a:p>
            <a:fld id="{F500A2C2-24EF-4F8B-A571-3A6A45D795C7}" type="slidenum">
              <a:rPr lang="en-AU" smtClean="0"/>
              <a:pPr/>
              <a:t>17</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629748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latin typeface="Arial" panose="020B0604020202020204" pitchFamily="34" charset="0"/>
                <a:cs typeface="Arial" panose="020B0604020202020204" pitchFamily="34" charset="0"/>
              </a:rPr>
              <a:t>Adea</a:t>
            </a:r>
            <a:r>
              <a:rPr lang="en-AU" dirty="0" smtClean="0">
                <a:latin typeface="Arial" panose="020B0604020202020204" pitchFamily="34" charset="0"/>
                <a:cs typeface="Arial" panose="020B0604020202020204" pitchFamily="34" charset="0"/>
              </a:rPr>
              <a:t> leverage</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1991544" y="1844824"/>
            <a:ext cx="7920880" cy="4873752"/>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Our CEO has been busy meeting with relevant stakeholders and Ministers sharing the outcomes of the </a:t>
            </a:r>
            <a:r>
              <a:rPr lang="en-US" sz="1600" dirty="0" err="1">
                <a:latin typeface="Arial" panose="020B0604020202020204" pitchFamily="34" charset="0"/>
                <a:cs typeface="Arial" panose="020B0604020202020204" pitchFamily="34" charset="0"/>
              </a:rPr>
              <a:t>Delloitte</a:t>
            </a:r>
            <a:r>
              <a:rPr lang="en-US" sz="1600" dirty="0">
                <a:latin typeface="Arial" panose="020B0604020202020204" pitchFamily="34" charset="0"/>
                <a:cs typeface="Arial" panose="020B0604020202020204" pitchFamily="34" charset="0"/>
              </a:rPr>
              <a:t> Access Economics paper “</a:t>
            </a:r>
            <a:r>
              <a:rPr lang="en-US" sz="1600" b="1" i="1" dirty="0">
                <a:latin typeface="Arial" panose="020B0604020202020204" pitchFamily="34" charset="0"/>
                <a:cs typeface="Arial" panose="020B0604020202020204" pitchFamily="34" charset="0"/>
              </a:rPr>
              <a:t>Benefits of CDEs to people with diabetes and Australia</a:t>
            </a:r>
            <a:r>
              <a:rPr lang="en-US" sz="1600" dirty="0">
                <a:latin typeface="Arial" panose="020B0604020202020204" pitchFamily="34" charset="0"/>
                <a:cs typeface="Arial" panose="020B0604020202020204" pitchFamily="34" charset="0"/>
              </a:rPr>
              <a:t>”. </a:t>
            </a:r>
          </a:p>
          <a:p>
            <a:pPr>
              <a:spcBef>
                <a:spcPts val="1800"/>
              </a:spcBef>
            </a:pPr>
            <a:r>
              <a:rPr lang="en-US" sz="1600" dirty="0">
                <a:latin typeface="Arial" panose="020B0604020202020204" pitchFamily="34" charset="0"/>
                <a:cs typeface="Arial" panose="020B0604020202020204" pitchFamily="34" charset="0"/>
              </a:rPr>
              <a:t>The report reveals that people with diabetes supported by structured education achieve better blood glucose management and are less likely to be </a:t>
            </a:r>
            <a:r>
              <a:rPr lang="en-US" sz="1600" dirty="0" err="1">
                <a:latin typeface="Arial" panose="020B0604020202020204" pitchFamily="34" charset="0"/>
                <a:cs typeface="Arial" panose="020B0604020202020204" pitchFamily="34" charset="0"/>
              </a:rPr>
              <a:t>hospitalised</a:t>
            </a:r>
            <a:r>
              <a:rPr lang="en-US" sz="1600" dirty="0">
                <a:latin typeface="Arial" panose="020B0604020202020204" pitchFamily="34" charset="0"/>
                <a:cs typeface="Arial" panose="020B0604020202020204" pitchFamily="34" charset="0"/>
              </a:rPr>
              <a:t> for secondary complications than people who forgo education. </a:t>
            </a:r>
          </a:p>
          <a:p>
            <a:pPr>
              <a:spcBef>
                <a:spcPts val="1800"/>
              </a:spcBef>
            </a:pPr>
            <a:r>
              <a:rPr lang="en-US" sz="1600" dirty="0">
                <a:latin typeface="Arial" panose="020B0604020202020204" pitchFamily="34" charset="0"/>
                <a:cs typeface="Arial" panose="020B0604020202020204" pitchFamily="34" charset="0"/>
              </a:rPr>
              <a:t>This report has been received well by  stakeholders: Federal Ministers, Private Health Fund Collaborative   .</a:t>
            </a:r>
            <a:endParaRPr lang="en-AU" sz="1600" dirty="0">
              <a:latin typeface="Arial" panose="020B0604020202020204" pitchFamily="34" charset="0"/>
              <a:cs typeface="Arial" panose="020B0604020202020204" pitchFamily="34" charset="0"/>
            </a:endParaRPr>
          </a:p>
          <a:p>
            <a:pPr>
              <a:spcBef>
                <a:spcPts val="1800"/>
              </a:spcBef>
            </a:pP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500A2C2-24EF-4F8B-A571-3A6A45D795C7}" type="slidenum">
              <a:rPr lang="en-AU" smtClean="0"/>
              <a:pPr/>
              <a:t>18</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3627974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876800" y="152400"/>
            <a:ext cx="7315200" cy="6858000"/>
          </a:xfrm>
        </p:spPr>
        <p:txBody>
          <a:bodyPr>
            <a:noAutofit/>
          </a:bodyPr>
          <a:lstStyle/>
          <a:p>
            <a:pPr marL="0" indent="0">
              <a:spcBef>
                <a:spcPts val="0"/>
              </a:spcBef>
              <a:buClr>
                <a:srgbClr val="EAE5EB"/>
              </a:buClr>
              <a:buNone/>
            </a:pPr>
            <a:r>
              <a:rPr lang="en-US" sz="2400" dirty="0">
                <a:latin typeface="Century Gothic" panose="020B0502020202020204" pitchFamily="34" charset="0"/>
              </a:rPr>
              <a:t/>
            </a:r>
            <a:br>
              <a:rPr lang="en-US" sz="2400" dirty="0">
                <a:latin typeface="Century Gothic" panose="020B0502020202020204" pitchFamily="34" charset="0"/>
              </a:rPr>
            </a:br>
            <a:r>
              <a:rPr lang="en-US" sz="2400" dirty="0" smtClean="0">
                <a:latin typeface="Century Gothic" panose="020B0502020202020204" pitchFamily="34" charset="0"/>
              </a:rPr>
              <a:t>2.5 </a:t>
            </a:r>
            <a:r>
              <a:rPr lang="en-US" sz="2400" dirty="0">
                <a:latin typeface="Century Gothic" panose="020B0502020202020204" pitchFamily="34" charset="0"/>
              </a:rPr>
              <a:t>Continuing </a:t>
            </a:r>
            <a:r>
              <a:rPr lang="en-US" sz="2400" dirty="0" smtClean="0">
                <a:latin typeface="Century Gothic" panose="020B0502020202020204" pitchFamily="34" charset="0"/>
              </a:rPr>
              <a:t>Education-Neroli Price/All</a:t>
            </a:r>
          </a:p>
          <a:p>
            <a:pPr marL="0" indent="0">
              <a:spcBef>
                <a:spcPts val="0"/>
              </a:spcBef>
              <a:buClr>
                <a:srgbClr val="EAE5EB"/>
              </a:buClr>
              <a:buNone/>
            </a:pPr>
            <a:r>
              <a:rPr lang="en-US" sz="2400" dirty="0">
                <a:latin typeface="Century Gothic" panose="020B0502020202020204" pitchFamily="34" charset="0"/>
              </a:rPr>
              <a:t/>
            </a:r>
            <a:br>
              <a:rPr lang="en-US" sz="2400" dirty="0">
                <a:latin typeface="Century Gothic" panose="020B0502020202020204" pitchFamily="34" charset="0"/>
              </a:rPr>
            </a:br>
            <a:r>
              <a:rPr lang="en-US" sz="2400" dirty="0" smtClean="0">
                <a:latin typeface="Century Gothic" panose="020B0502020202020204" pitchFamily="34" charset="0"/>
              </a:rPr>
              <a:t>2.6 </a:t>
            </a:r>
            <a:r>
              <a:rPr lang="en-US" sz="2400" dirty="0" err="1">
                <a:latin typeface="Century Gothic" panose="020B0502020202020204" pitchFamily="34" charset="0"/>
              </a:rPr>
              <a:t>Credentialling</a:t>
            </a:r>
            <a:r>
              <a:rPr lang="en-US" sz="2400" dirty="0">
                <a:latin typeface="Century Gothic" panose="020B0502020202020204" pitchFamily="34" charset="0"/>
              </a:rPr>
              <a:t>–Lauren Botting</a:t>
            </a:r>
          </a:p>
          <a:p>
            <a:pPr marL="0" lvl="0" indent="0">
              <a:spcBef>
                <a:spcPts val="0"/>
              </a:spcBef>
              <a:buClr>
                <a:srgbClr val="EAE5EB"/>
              </a:buClr>
              <a:buNone/>
            </a:pPr>
            <a:r>
              <a:rPr lang="en-US" sz="2400" dirty="0">
                <a:latin typeface="Century Gothic" panose="020B0502020202020204" pitchFamily="34" charset="0"/>
              </a:rPr>
              <a:t>	</a:t>
            </a:r>
          </a:p>
          <a:p>
            <a:pPr marL="0" lvl="0" indent="0">
              <a:spcBef>
                <a:spcPts val="0"/>
              </a:spcBef>
              <a:buClr>
                <a:srgbClr val="EAE5EB"/>
              </a:buClr>
              <a:buNone/>
            </a:pPr>
            <a:r>
              <a:rPr lang="en-US" sz="2400" dirty="0" smtClean="0">
                <a:latin typeface="Century Gothic" panose="020B0502020202020204" pitchFamily="34" charset="0"/>
              </a:rPr>
              <a:t>2.7 </a:t>
            </a:r>
            <a:r>
              <a:rPr lang="en-US" sz="2400" dirty="0">
                <a:latin typeface="Century Gothic" panose="020B0502020202020204" pitchFamily="34" charset="0"/>
              </a:rPr>
              <a:t>Podcast –</a:t>
            </a:r>
            <a:r>
              <a:rPr lang="en-US" sz="2400" dirty="0" smtClean="0">
                <a:latin typeface="Century Gothic" panose="020B0502020202020204" pitchFamily="34" charset="0"/>
              </a:rPr>
              <a:t>Analytics</a:t>
            </a:r>
          </a:p>
          <a:p>
            <a:pPr marL="0" lvl="0" indent="0">
              <a:spcBef>
                <a:spcPts val="0"/>
              </a:spcBef>
              <a:buClr>
                <a:srgbClr val="EAE5EB"/>
              </a:buClr>
              <a:buNone/>
            </a:pPr>
            <a:endParaRPr lang="en-US" sz="2400" dirty="0">
              <a:latin typeface="Century Gothic" panose="020B0502020202020204" pitchFamily="34" charset="0"/>
            </a:endParaRPr>
          </a:p>
          <a:p>
            <a:pPr marL="0" lvl="0" indent="0">
              <a:spcBef>
                <a:spcPts val="0"/>
              </a:spcBef>
              <a:buClr>
                <a:srgbClr val="EAE5EB"/>
              </a:buClr>
              <a:buNone/>
            </a:pPr>
            <a:r>
              <a:rPr lang="en-US" sz="2400" b="1" dirty="0" smtClean="0">
                <a:latin typeface="Century Gothic" panose="020B0502020202020204" pitchFamily="34" charset="0"/>
              </a:rPr>
              <a:t>3.0 New Business</a:t>
            </a:r>
          </a:p>
          <a:p>
            <a:pPr marL="0" lvl="0" indent="0">
              <a:spcBef>
                <a:spcPts val="0"/>
              </a:spcBef>
              <a:buClr>
                <a:srgbClr val="EAE5EB"/>
              </a:buClr>
              <a:buNone/>
            </a:pPr>
            <a:endParaRPr lang="en-US" sz="2400" dirty="0">
              <a:latin typeface="Century Gothic" panose="020B0502020202020204" pitchFamily="34" charset="0"/>
            </a:endParaRPr>
          </a:p>
          <a:p>
            <a:pPr marL="0" lvl="0" indent="0">
              <a:spcBef>
                <a:spcPts val="0"/>
              </a:spcBef>
              <a:buClr>
                <a:srgbClr val="EAE5EB"/>
              </a:buClr>
              <a:buNone/>
            </a:pPr>
            <a:r>
              <a:rPr lang="en-US" sz="2400" dirty="0" smtClean="0">
                <a:latin typeface="Century Gothic" panose="020B0502020202020204" pitchFamily="34" charset="0"/>
              </a:rPr>
              <a:t>3.1 CDE of the year</a:t>
            </a:r>
          </a:p>
          <a:p>
            <a:pPr marL="0" lvl="0" indent="0">
              <a:spcBef>
                <a:spcPts val="0"/>
              </a:spcBef>
              <a:buClr>
                <a:srgbClr val="EAE5EB"/>
              </a:buClr>
              <a:buNone/>
            </a:pPr>
            <a:endParaRPr lang="en-US" sz="2400" dirty="0">
              <a:latin typeface="Century Gothic" panose="020B0502020202020204" pitchFamily="34" charset="0"/>
            </a:endParaRPr>
          </a:p>
          <a:p>
            <a:pPr marL="0" lvl="0" indent="0">
              <a:spcBef>
                <a:spcPts val="0"/>
              </a:spcBef>
              <a:buClr>
                <a:srgbClr val="EAE5EB"/>
              </a:buClr>
              <a:buNone/>
            </a:pPr>
            <a:r>
              <a:rPr lang="en-US" sz="2400" dirty="0" smtClean="0">
                <a:latin typeface="Century Gothic" panose="020B0502020202020204" pitchFamily="34" charset="0"/>
              </a:rPr>
              <a:t>3.2 CQI </a:t>
            </a:r>
            <a:r>
              <a:rPr lang="en-US" sz="2400" dirty="0" smtClean="0">
                <a:latin typeface="Century Gothic" panose="020B0502020202020204" pitchFamily="34" charset="0"/>
                <a:hlinkClick r:id="rId2"/>
              </a:rPr>
              <a:t>adeasa@adea.com.au</a:t>
            </a:r>
            <a:r>
              <a:rPr lang="en-US" sz="2400" dirty="0" smtClean="0">
                <a:latin typeface="Century Gothic" panose="020B0502020202020204" pitchFamily="34" charset="0"/>
              </a:rPr>
              <a:t> &amp; CQI box</a:t>
            </a:r>
          </a:p>
          <a:p>
            <a:pPr marL="0" lvl="0" indent="0">
              <a:spcBef>
                <a:spcPts val="0"/>
              </a:spcBef>
              <a:buClr>
                <a:srgbClr val="EAE5EB"/>
              </a:buClr>
              <a:buNone/>
            </a:pPr>
            <a:endParaRPr lang="en-US" sz="2400" dirty="0">
              <a:latin typeface="Century Gothic" panose="020B0502020202020204" pitchFamily="34" charset="0"/>
            </a:endParaRPr>
          </a:p>
          <a:p>
            <a:pPr marL="0" lvl="0" indent="0">
              <a:spcBef>
                <a:spcPts val="0"/>
              </a:spcBef>
              <a:buClr>
                <a:srgbClr val="EAE5EB"/>
              </a:buClr>
              <a:buNone/>
            </a:pPr>
            <a:r>
              <a:rPr lang="en-US" sz="2400" dirty="0" smtClean="0">
                <a:latin typeface="Century Gothic" panose="020B0502020202020204" pitchFamily="34" charset="0"/>
              </a:rPr>
              <a:t>3.3 S.A ADEA Branch Facebook Page to </a:t>
            </a:r>
          </a:p>
          <a:p>
            <a:pPr marL="0" lvl="0" indent="0">
              <a:spcBef>
                <a:spcPts val="0"/>
              </a:spcBef>
              <a:buClr>
                <a:srgbClr val="EAE5EB"/>
              </a:buClr>
              <a:buNone/>
            </a:pPr>
            <a:r>
              <a:rPr lang="en-US" sz="2400" dirty="0" smtClean="0">
                <a:latin typeface="Century Gothic" panose="020B0502020202020204" pitchFamily="34" charset="0"/>
              </a:rPr>
              <a:t>      encourage sharing &amp; support</a:t>
            </a:r>
          </a:p>
          <a:p>
            <a:pPr marL="0" lvl="0" indent="0">
              <a:spcBef>
                <a:spcPts val="0"/>
              </a:spcBef>
              <a:buClr>
                <a:srgbClr val="EAE5EB"/>
              </a:buClr>
              <a:buNone/>
            </a:pPr>
            <a:endParaRPr lang="en-US" sz="2400" dirty="0">
              <a:latin typeface="Century Gothic" panose="020B0502020202020204" pitchFamily="34" charset="0"/>
            </a:endParaRPr>
          </a:p>
          <a:p>
            <a:pPr marL="0" indent="0">
              <a:spcBef>
                <a:spcPts val="0"/>
              </a:spcBef>
              <a:buClr>
                <a:srgbClr val="EAE5EB"/>
              </a:buClr>
              <a:buNone/>
            </a:pPr>
            <a:r>
              <a:rPr lang="en-US" sz="2400" dirty="0" smtClean="0">
                <a:latin typeface="Century Gothic" panose="020B0502020202020204" pitchFamily="34" charset="0"/>
              </a:rPr>
              <a:t> </a:t>
            </a:r>
            <a:endParaRPr lang="en-US" sz="2400" dirty="0">
              <a:latin typeface="Century Gothic" panose="020B0502020202020204" pitchFamily="34" charset="0"/>
            </a:endParaRPr>
          </a:p>
          <a:p>
            <a:pPr marL="0" lvl="0" indent="0">
              <a:spcBef>
                <a:spcPts val="0"/>
              </a:spcBef>
              <a:buClr>
                <a:srgbClr val="EAE5EB"/>
              </a:buClr>
              <a:buNone/>
            </a:pPr>
            <a:endParaRPr lang="en-US" sz="2400" dirty="0">
              <a:latin typeface="Century Gothic" panose="020B0502020202020204" pitchFamily="34" charset="0"/>
            </a:endParaRPr>
          </a:p>
          <a:p>
            <a:endParaRPr lang="en-AU" sz="2400" dirty="0"/>
          </a:p>
        </p:txBody>
      </p:sp>
      <p:sp>
        <p:nvSpPr>
          <p:cNvPr id="4" name="Text Placeholder 3"/>
          <p:cNvSpPr>
            <a:spLocks noGrp="1"/>
          </p:cNvSpPr>
          <p:nvPr>
            <p:ph type="body" sz="half" idx="2"/>
          </p:nvPr>
        </p:nvSpPr>
        <p:spPr/>
        <p:txBody>
          <a:bodyPr/>
          <a:lstStyle/>
          <a:p>
            <a:endParaRPr lang="en-AU"/>
          </a:p>
        </p:txBody>
      </p:sp>
      <p:pic>
        <p:nvPicPr>
          <p:cNvPr id="5" name="Picture 4" descr="ADEA logo June2013_jpg.jpg"/>
          <p:cNvPicPr/>
          <p:nvPr/>
        </p:nvPicPr>
        <p:blipFill>
          <a:blip r:embed="rId3" cstate="print"/>
          <a:stretch>
            <a:fillRect/>
          </a:stretch>
        </p:blipFill>
        <p:spPr>
          <a:xfrm>
            <a:off x="0" y="0"/>
            <a:ext cx="4876800" cy="2743200"/>
          </a:xfrm>
          <a:prstGeom prst="rect">
            <a:avLst/>
          </a:prstGeom>
        </p:spPr>
      </p:pic>
    </p:spTree>
    <p:extLst>
      <p:ext uri="{BB962C8B-B14F-4D97-AF65-F5344CB8AC3E}">
        <p14:creationId xmlns:p14="http://schemas.microsoft.com/office/powerpoint/2010/main" xmlns="" val="911631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80" y="20068"/>
            <a:ext cx="11563866" cy="1293028"/>
          </a:xfrm>
        </p:spPr>
        <p:txBody>
          <a:bodyPr>
            <a:normAutofit fontScale="90000"/>
          </a:bodyPr>
          <a:lstStyle/>
          <a:p>
            <a:pPr algn="ctr"/>
            <a:r>
              <a:rPr lang="en-AU" b="1" cap="all" dirty="0" smtClean="0"/>
              <a:t>Meeting Opened</a:t>
            </a:r>
            <a:br>
              <a:rPr lang="en-AU" b="1" cap="all" dirty="0" smtClean="0"/>
            </a:br>
            <a:r>
              <a:rPr lang="en-AU" b="1" cap="all" dirty="0" smtClean="0"/>
              <a:t> </a:t>
            </a:r>
            <a:br>
              <a:rPr lang="en-AU" b="1" cap="all" dirty="0" smtClean="0"/>
            </a:br>
            <a:r>
              <a:rPr lang="en-AU" b="1" cap="all" dirty="0" smtClean="0"/>
              <a:t>Acknowledgement of </a:t>
            </a:r>
            <a:r>
              <a:rPr lang="en-AU" b="1" cap="all" dirty="0"/>
              <a:t>K</a:t>
            </a:r>
            <a:r>
              <a:rPr lang="en-AU" b="1" cap="all" dirty="0" smtClean="0"/>
              <a:t>aurna </a:t>
            </a:r>
            <a:r>
              <a:rPr lang="en-AU" b="1" cap="all" dirty="0"/>
              <a:t>C</a:t>
            </a:r>
            <a:r>
              <a:rPr lang="en-AU" b="1" cap="all" dirty="0" smtClean="0"/>
              <a:t>ountry</a:t>
            </a:r>
            <a:endParaRPr lang="en-AU" b="1" cap="all" dirty="0"/>
          </a:p>
        </p:txBody>
      </p:sp>
      <p:sp>
        <p:nvSpPr>
          <p:cNvPr id="10" name="TextBox 9"/>
          <p:cNvSpPr txBox="1"/>
          <p:nvPr/>
        </p:nvSpPr>
        <p:spPr>
          <a:xfrm>
            <a:off x="6934200" y="6331132"/>
            <a:ext cx="2822028" cy="246221"/>
          </a:xfrm>
          <a:prstGeom prst="rect">
            <a:avLst/>
          </a:prstGeom>
          <a:noFill/>
        </p:spPr>
        <p:txBody>
          <a:bodyPr wrap="square" rtlCol="0">
            <a:spAutoFit/>
          </a:bodyPr>
          <a:lstStyle/>
          <a:p>
            <a:r>
              <a:rPr lang="en-AU" sz="1000" dirty="0" smtClean="0"/>
              <a:t>Source: Prof Mick Dodson 2013</a:t>
            </a:r>
            <a:endParaRPr lang="en-AU" sz="1000" dirty="0"/>
          </a:p>
        </p:txBody>
      </p:sp>
      <p:sp>
        <p:nvSpPr>
          <p:cNvPr id="19" name="Freeform 18"/>
          <p:cNvSpPr/>
          <p:nvPr/>
        </p:nvSpPr>
        <p:spPr>
          <a:xfrm>
            <a:off x="172995" y="1447800"/>
            <a:ext cx="11895437" cy="2151286"/>
          </a:xfrm>
          <a:custGeom>
            <a:avLst/>
            <a:gdLst>
              <a:gd name="connsiteX0" fmla="*/ 0 w 8959549"/>
              <a:gd name="connsiteY0" fmla="*/ 133426 h 1334256"/>
              <a:gd name="connsiteX1" fmla="*/ 133426 w 8959549"/>
              <a:gd name="connsiteY1" fmla="*/ 0 h 1334256"/>
              <a:gd name="connsiteX2" fmla="*/ 8826123 w 8959549"/>
              <a:gd name="connsiteY2" fmla="*/ 0 h 1334256"/>
              <a:gd name="connsiteX3" fmla="*/ 8959549 w 8959549"/>
              <a:gd name="connsiteY3" fmla="*/ 133426 h 1334256"/>
              <a:gd name="connsiteX4" fmla="*/ 8959549 w 8959549"/>
              <a:gd name="connsiteY4" fmla="*/ 1200830 h 1334256"/>
              <a:gd name="connsiteX5" fmla="*/ 8826123 w 8959549"/>
              <a:gd name="connsiteY5" fmla="*/ 1334256 h 1334256"/>
              <a:gd name="connsiteX6" fmla="*/ 133426 w 8959549"/>
              <a:gd name="connsiteY6" fmla="*/ 1334256 h 1334256"/>
              <a:gd name="connsiteX7" fmla="*/ 0 w 8959549"/>
              <a:gd name="connsiteY7" fmla="*/ 1200830 h 1334256"/>
              <a:gd name="connsiteX8" fmla="*/ 0 w 8959549"/>
              <a:gd name="connsiteY8" fmla="*/ 133426 h 133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9549" h="1334256">
                <a:moveTo>
                  <a:pt x="0" y="133426"/>
                </a:moveTo>
                <a:cubicBezTo>
                  <a:pt x="0" y="59737"/>
                  <a:pt x="59737" y="0"/>
                  <a:pt x="133426" y="0"/>
                </a:cubicBezTo>
                <a:lnTo>
                  <a:pt x="8826123" y="0"/>
                </a:lnTo>
                <a:cubicBezTo>
                  <a:pt x="8899812" y="0"/>
                  <a:pt x="8959549" y="59737"/>
                  <a:pt x="8959549" y="133426"/>
                </a:cubicBezTo>
                <a:lnTo>
                  <a:pt x="8959549" y="1200830"/>
                </a:lnTo>
                <a:cubicBezTo>
                  <a:pt x="8959549" y="1274519"/>
                  <a:pt x="8899812" y="1334256"/>
                  <a:pt x="8826123" y="1334256"/>
                </a:cubicBezTo>
                <a:lnTo>
                  <a:pt x="133426" y="1334256"/>
                </a:lnTo>
                <a:cubicBezTo>
                  <a:pt x="59737" y="1334256"/>
                  <a:pt x="0" y="1274519"/>
                  <a:pt x="0" y="1200830"/>
                </a:cubicBezTo>
                <a:lnTo>
                  <a:pt x="0" y="133426"/>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369" tIns="61939" rIns="73369" bIns="61939" numCol="1" spcCol="1270" anchor="ctr" anchorCtr="0">
            <a:noAutofit/>
          </a:bodyPr>
          <a:lstStyle/>
          <a:p>
            <a:pPr lvl="0" algn="ctr" defTabSz="800100">
              <a:lnSpc>
                <a:spcPct val="90000"/>
              </a:lnSpc>
              <a:spcBef>
                <a:spcPct val="0"/>
              </a:spcBef>
              <a:spcAft>
                <a:spcPct val="35000"/>
              </a:spcAft>
            </a:pPr>
            <a:r>
              <a:rPr lang="en-AU" sz="2800" dirty="0" smtClean="0"/>
              <a:t>We</a:t>
            </a:r>
            <a:r>
              <a:rPr lang="en-AU" sz="2800" kern="1200" dirty="0" smtClean="0"/>
              <a:t> would like to acknowledge this land that we meet on today as the traditional lands of the Kaurna people.  W</a:t>
            </a:r>
            <a:r>
              <a:rPr lang="en-AU" sz="2800" dirty="0" smtClean="0"/>
              <a:t>e</a:t>
            </a:r>
            <a:r>
              <a:rPr lang="en-AU" sz="2800" kern="1200" dirty="0" smtClean="0"/>
              <a:t> respect their spiritual relationship with their country and we</a:t>
            </a:r>
            <a:r>
              <a:rPr lang="en-AU" sz="2800" dirty="0" smtClean="0"/>
              <a:t> </a:t>
            </a:r>
            <a:r>
              <a:rPr lang="en-AU" sz="2800" kern="1200" dirty="0" smtClean="0"/>
              <a:t>would also like to acknowledge that the cultural and heritage beliefs are still important to the living Kaurna people today.</a:t>
            </a:r>
            <a:endParaRPr lang="en-AU" sz="2800" kern="1200" dirty="0"/>
          </a:p>
        </p:txBody>
      </p:sp>
      <p:sp>
        <p:nvSpPr>
          <p:cNvPr id="20" name="Rounded Rectangle 19"/>
          <p:cNvSpPr/>
          <p:nvPr/>
        </p:nvSpPr>
        <p:spPr>
          <a:xfrm>
            <a:off x="2057400" y="3868494"/>
            <a:ext cx="2540920" cy="2379290"/>
          </a:xfrm>
          <a:prstGeom prst="roundRect">
            <a:avLst>
              <a:gd name="adj" fmla="val 16670"/>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21"/>
          <p:cNvSpPr/>
          <p:nvPr/>
        </p:nvSpPr>
        <p:spPr>
          <a:xfrm>
            <a:off x="6705600" y="3888528"/>
            <a:ext cx="2605763" cy="2379290"/>
          </a:xfrm>
          <a:prstGeom prst="roundRect">
            <a:avLst>
              <a:gd name="adj" fmla="val 16670"/>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xmlns="" val="335363316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876800" y="228600"/>
            <a:ext cx="7315200" cy="6781800"/>
          </a:xfrm>
        </p:spPr>
        <p:txBody>
          <a:bodyPr>
            <a:normAutofit lnSpcReduction="10000"/>
          </a:bodyPr>
          <a:lstStyle/>
          <a:p>
            <a:pPr marL="0" indent="0">
              <a:spcBef>
                <a:spcPts val="0"/>
              </a:spcBef>
              <a:buClr>
                <a:srgbClr val="EAE5EB"/>
              </a:buClr>
              <a:buNone/>
            </a:pPr>
            <a:r>
              <a:rPr lang="en-US" sz="3200" dirty="0">
                <a:latin typeface="Century Gothic" panose="020B0502020202020204" pitchFamily="34" charset="0"/>
              </a:rPr>
              <a:t>3.4 Call for ADEA related groups to present </a:t>
            </a:r>
            <a:r>
              <a:rPr lang="en-US" sz="3200" dirty="0" smtClean="0">
                <a:latin typeface="Century Gothic" panose="020B0502020202020204" pitchFamily="34" charset="0"/>
              </a:rPr>
              <a:t>(Country Health- Next)</a:t>
            </a:r>
            <a:endParaRPr lang="en-US" sz="3200" dirty="0">
              <a:latin typeface="Century Gothic" panose="020B0502020202020204" pitchFamily="34" charset="0"/>
            </a:endParaRPr>
          </a:p>
          <a:p>
            <a:pPr marL="0" indent="0">
              <a:spcBef>
                <a:spcPts val="0"/>
              </a:spcBef>
              <a:buClr>
                <a:srgbClr val="EAE5EB"/>
              </a:buClr>
              <a:buNone/>
            </a:pPr>
            <a:endParaRPr lang="en-US" sz="3200" dirty="0">
              <a:latin typeface="Century Gothic" panose="020B0502020202020204" pitchFamily="34" charset="0"/>
            </a:endParaRPr>
          </a:p>
          <a:p>
            <a:pPr marL="0" indent="0">
              <a:spcBef>
                <a:spcPts val="0"/>
              </a:spcBef>
              <a:buClr>
                <a:srgbClr val="EAE5EB"/>
              </a:buClr>
              <a:buNone/>
            </a:pPr>
            <a:r>
              <a:rPr lang="en-US" sz="3200" dirty="0">
                <a:latin typeface="Century Gothic" panose="020B0502020202020204" pitchFamily="34" charset="0"/>
              </a:rPr>
              <a:t>3.4 Website- Sharing S.A Professional </a:t>
            </a:r>
            <a:r>
              <a:rPr lang="en-US" sz="3200" dirty="0" smtClean="0">
                <a:latin typeface="Century Gothic" panose="020B0502020202020204" pitchFamily="34" charset="0"/>
              </a:rPr>
              <a:t>documents (DNE Handbook)</a:t>
            </a:r>
            <a:endParaRPr lang="en-US" sz="3200" dirty="0">
              <a:latin typeface="Century Gothic" panose="020B0502020202020204" pitchFamily="34" charset="0"/>
            </a:endParaRPr>
          </a:p>
          <a:p>
            <a:pPr marL="0" indent="0">
              <a:spcBef>
                <a:spcPts val="0"/>
              </a:spcBef>
              <a:buClr>
                <a:srgbClr val="EAE5EB"/>
              </a:buClr>
              <a:buNone/>
            </a:pPr>
            <a:endParaRPr lang="en-US" sz="3200" dirty="0" smtClean="0">
              <a:latin typeface="Century Gothic" panose="020B0502020202020204" pitchFamily="34" charset="0"/>
            </a:endParaRPr>
          </a:p>
          <a:p>
            <a:pPr marL="0" indent="0">
              <a:spcBef>
                <a:spcPts val="0"/>
              </a:spcBef>
              <a:buClr>
                <a:srgbClr val="EAE5EB"/>
              </a:buClr>
              <a:buNone/>
            </a:pPr>
            <a:r>
              <a:rPr lang="en-US" sz="3200" dirty="0" smtClean="0">
                <a:latin typeface="Century Gothic" panose="020B0502020202020204" pitchFamily="34" charset="0"/>
              </a:rPr>
              <a:t>3.5 Call for members to share quick</a:t>
            </a:r>
          </a:p>
          <a:p>
            <a:pPr marL="0" indent="0">
              <a:spcBef>
                <a:spcPts val="0"/>
              </a:spcBef>
              <a:buClr>
                <a:srgbClr val="EAE5EB"/>
              </a:buClr>
              <a:buNone/>
            </a:pPr>
            <a:r>
              <a:rPr lang="en-US" sz="3200" dirty="0">
                <a:latin typeface="Century Gothic" panose="020B0502020202020204" pitchFamily="34" charset="0"/>
              </a:rPr>
              <a:t> </a:t>
            </a:r>
            <a:r>
              <a:rPr lang="en-US" sz="3200" dirty="0" smtClean="0">
                <a:latin typeface="Century Gothic" panose="020B0502020202020204" pitchFamily="34" charset="0"/>
              </a:rPr>
              <a:t>     practice tip or resource</a:t>
            </a:r>
          </a:p>
          <a:p>
            <a:pPr marL="0" indent="0">
              <a:spcBef>
                <a:spcPts val="0"/>
              </a:spcBef>
              <a:buClr>
                <a:srgbClr val="EAE5EB"/>
              </a:buClr>
              <a:buNone/>
            </a:pPr>
            <a:endParaRPr lang="en-US" sz="3200" dirty="0">
              <a:latin typeface="Century Gothic" panose="020B0502020202020204" pitchFamily="34" charset="0"/>
            </a:endParaRPr>
          </a:p>
          <a:p>
            <a:pPr marL="0" indent="0">
              <a:spcBef>
                <a:spcPts val="0"/>
              </a:spcBef>
              <a:buClr>
                <a:srgbClr val="EAE5EB"/>
              </a:buClr>
              <a:buNone/>
            </a:pPr>
            <a:r>
              <a:rPr lang="en-US" sz="3200" dirty="0" smtClean="0">
                <a:latin typeface="Century Gothic" panose="020B0502020202020204" pitchFamily="34" charset="0"/>
              </a:rPr>
              <a:t>3.6 Journal Club interest list</a:t>
            </a:r>
          </a:p>
          <a:p>
            <a:pPr marL="0" indent="0">
              <a:spcBef>
                <a:spcPts val="0"/>
              </a:spcBef>
              <a:buClr>
                <a:srgbClr val="EAE5EB"/>
              </a:buClr>
              <a:buNone/>
            </a:pPr>
            <a:endParaRPr lang="en-US" sz="3200" dirty="0">
              <a:latin typeface="Century Gothic" panose="020B0502020202020204" pitchFamily="34" charset="0"/>
            </a:endParaRPr>
          </a:p>
          <a:p>
            <a:pPr marL="0" indent="0">
              <a:spcBef>
                <a:spcPts val="0"/>
              </a:spcBef>
              <a:buClr>
                <a:srgbClr val="EAE5EB"/>
              </a:buClr>
              <a:buNone/>
            </a:pPr>
            <a:r>
              <a:rPr lang="en-US" sz="3200" dirty="0" smtClean="0">
                <a:latin typeface="Century Gothic" panose="020B0502020202020204" pitchFamily="34" charset="0"/>
              </a:rPr>
              <a:t>3.7 Research collaboration interest </a:t>
            </a:r>
          </a:p>
          <a:p>
            <a:pPr marL="0" indent="0">
              <a:spcBef>
                <a:spcPts val="0"/>
              </a:spcBef>
              <a:buClr>
                <a:srgbClr val="EAE5EB"/>
              </a:buClr>
              <a:buNone/>
            </a:pPr>
            <a:endParaRPr lang="en-US" sz="3200" dirty="0" smtClean="0">
              <a:latin typeface="Century Gothic" panose="020B0502020202020204" pitchFamily="34" charset="0"/>
            </a:endParaRPr>
          </a:p>
          <a:p>
            <a:pPr marL="0" indent="0">
              <a:spcBef>
                <a:spcPts val="0"/>
              </a:spcBef>
              <a:buClr>
                <a:srgbClr val="EAE5EB"/>
              </a:buClr>
              <a:buNone/>
            </a:pPr>
            <a:r>
              <a:rPr lang="en-US" sz="3200" dirty="0" smtClean="0">
                <a:latin typeface="Century Gothic" panose="020B0502020202020204" pitchFamily="34" charset="0"/>
              </a:rPr>
              <a:t>3.8 PPSIG- Read e-mail from Jayne</a:t>
            </a:r>
          </a:p>
          <a:p>
            <a:pPr marL="0" indent="0">
              <a:spcBef>
                <a:spcPts val="0"/>
              </a:spcBef>
              <a:buClr>
                <a:srgbClr val="EAE5EB"/>
              </a:buClr>
              <a:buNone/>
            </a:pPr>
            <a:endParaRPr lang="en-US" sz="3200" dirty="0">
              <a:latin typeface="Century Gothic" panose="020B0502020202020204" pitchFamily="34" charset="0"/>
            </a:endParaRPr>
          </a:p>
          <a:p>
            <a:pPr marL="0" indent="0">
              <a:spcBef>
                <a:spcPts val="0"/>
              </a:spcBef>
              <a:buClr>
                <a:srgbClr val="EAE5EB"/>
              </a:buClr>
              <a:buNone/>
            </a:pPr>
            <a:r>
              <a:rPr lang="en-US" sz="3200" dirty="0" smtClean="0">
                <a:latin typeface="Century Gothic" panose="020B0502020202020204" pitchFamily="34" charset="0"/>
              </a:rPr>
              <a:t>3.9 Further new business (time </a:t>
            </a:r>
          </a:p>
          <a:p>
            <a:pPr marL="0" indent="0">
              <a:spcBef>
                <a:spcPts val="0"/>
              </a:spcBef>
              <a:buClr>
                <a:srgbClr val="EAE5EB"/>
              </a:buClr>
              <a:buNone/>
            </a:pPr>
            <a:r>
              <a:rPr lang="en-US" sz="3200" dirty="0">
                <a:latin typeface="Century Gothic" panose="020B0502020202020204" pitchFamily="34" charset="0"/>
              </a:rPr>
              <a:t> </a:t>
            </a:r>
            <a:r>
              <a:rPr lang="en-US" sz="3200" dirty="0" smtClean="0">
                <a:latin typeface="Century Gothic" panose="020B0502020202020204" pitchFamily="34" charset="0"/>
              </a:rPr>
              <a:t>     permitting)</a:t>
            </a:r>
          </a:p>
          <a:p>
            <a:pPr marL="0" indent="0">
              <a:spcBef>
                <a:spcPts val="0"/>
              </a:spcBef>
              <a:buClr>
                <a:srgbClr val="EAE5EB"/>
              </a:buClr>
              <a:buNone/>
            </a:pPr>
            <a:endParaRPr lang="en-US" sz="3200" b="1" dirty="0" smtClean="0">
              <a:latin typeface="Century Gothic" panose="020B0502020202020204" pitchFamily="34" charset="0"/>
            </a:endParaRPr>
          </a:p>
          <a:p>
            <a:pPr marL="0" indent="0">
              <a:spcBef>
                <a:spcPts val="0"/>
              </a:spcBef>
              <a:buClr>
                <a:srgbClr val="EAE5EB"/>
              </a:buClr>
              <a:buNone/>
            </a:pPr>
            <a:endParaRPr lang="en-US" sz="3200" dirty="0">
              <a:latin typeface="Century Gothic" panose="020B0502020202020204" pitchFamily="34" charset="0"/>
            </a:endParaRPr>
          </a:p>
          <a:p>
            <a:endParaRPr lang="en-AU" sz="3200" dirty="0"/>
          </a:p>
        </p:txBody>
      </p:sp>
      <p:sp>
        <p:nvSpPr>
          <p:cNvPr id="4" name="Text Placeholder 3"/>
          <p:cNvSpPr>
            <a:spLocks noGrp="1"/>
          </p:cNvSpPr>
          <p:nvPr>
            <p:ph type="body" sz="half" idx="2"/>
          </p:nvPr>
        </p:nvSpPr>
        <p:spPr/>
        <p:txBody>
          <a:bodyPr/>
          <a:lstStyle/>
          <a:p>
            <a:endParaRPr lang="en-AU"/>
          </a:p>
        </p:txBody>
      </p:sp>
      <p:pic>
        <p:nvPicPr>
          <p:cNvPr id="5" name="Picture 4" descr="ADEA logo June2013_jpg.jpg"/>
          <p:cNvPicPr/>
          <p:nvPr/>
        </p:nvPicPr>
        <p:blipFill>
          <a:blip r:embed="rId2" cstate="print"/>
          <a:stretch>
            <a:fillRect/>
          </a:stretch>
        </p:blipFill>
        <p:spPr>
          <a:xfrm>
            <a:off x="0" y="0"/>
            <a:ext cx="4876800" cy="2743200"/>
          </a:xfrm>
          <a:prstGeom prst="rect">
            <a:avLst/>
          </a:prstGeom>
        </p:spPr>
      </p:pic>
    </p:spTree>
    <p:extLst>
      <p:ext uri="{BB962C8B-B14F-4D97-AF65-F5344CB8AC3E}">
        <p14:creationId xmlns:p14="http://schemas.microsoft.com/office/powerpoint/2010/main" xmlns="" val="788043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AU" dirty="0"/>
          </a:p>
        </p:txBody>
      </p:sp>
      <p:sp>
        <p:nvSpPr>
          <p:cNvPr id="4" name="Text Placeholder 3"/>
          <p:cNvSpPr>
            <a:spLocks noGrp="1"/>
          </p:cNvSpPr>
          <p:nvPr>
            <p:ph type="body" sz="half" idx="2"/>
          </p:nvPr>
        </p:nvSpPr>
        <p:spPr>
          <a:xfrm>
            <a:off x="0" y="1143000"/>
            <a:ext cx="4876800" cy="4846320"/>
          </a:xfrm>
        </p:spPr>
        <p:txBody>
          <a:bodyPr/>
          <a:lstStyle/>
          <a:p>
            <a:pPr>
              <a:spcBef>
                <a:spcPts val="0"/>
              </a:spcBef>
              <a:buClr>
                <a:srgbClr val="EAE5EB"/>
              </a:buClr>
            </a:pPr>
            <a:r>
              <a:rPr lang="en-US" sz="3200" b="1" dirty="0">
                <a:latin typeface="Century Gothic" panose="020B0502020202020204" pitchFamily="34" charset="0"/>
              </a:rPr>
              <a:t>4.0 Next meeting </a:t>
            </a:r>
            <a:endParaRPr lang="en-US" sz="3200" b="1" dirty="0" smtClean="0">
              <a:latin typeface="Century Gothic" panose="020B0502020202020204" pitchFamily="34" charset="0"/>
            </a:endParaRPr>
          </a:p>
          <a:p>
            <a:pPr>
              <a:spcBef>
                <a:spcPts val="0"/>
              </a:spcBef>
              <a:buClr>
                <a:srgbClr val="EAE5EB"/>
              </a:buClr>
            </a:pPr>
            <a:r>
              <a:rPr lang="en-US" sz="3200" b="1" dirty="0">
                <a:latin typeface="Century Gothic" panose="020B0502020202020204" pitchFamily="34" charset="0"/>
              </a:rPr>
              <a:t> </a:t>
            </a:r>
            <a:r>
              <a:rPr lang="en-US" sz="3200" b="1" dirty="0" smtClean="0">
                <a:latin typeface="Century Gothic" panose="020B0502020202020204" pitchFamily="34" charset="0"/>
              </a:rPr>
              <a:t>     3rd </a:t>
            </a:r>
            <a:r>
              <a:rPr lang="en-US" sz="3200" b="1" dirty="0">
                <a:latin typeface="Century Gothic" panose="020B0502020202020204" pitchFamily="34" charset="0"/>
              </a:rPr>
              <a:t>March 2015</a:t>
            </a:r>
          </a:p>
          <a:p>
            <a:pPr>
              <a:spcBef>
                <a:spcPts val="0"/>
              </a:spcBef>
              <a:buClr>
                <a:srgbClr val="EAE5EB"/>
              </a:buClr>
            </a:pPr>
            <a:endParaRPr lang="en-US" sz="3200" b="1" dirty="0">
              <a:latin typeface="Century Gothic" panose="020B0502020202020204" pitchFamily="34" charset="0"/>
            </a:endParaRPr>
          </a:p>
          <a:p>
            <a:pPr>
              <a:spcBef>
                <a:spcPts val="0"/>
              </a:spcBef>
              <a:buClr>
                <a:srgbClr val="EAE5EB"/>
              </a:buClr>
            </a:pPr>
            <a:r>
              <a:rPr lang="en-US" sz="3200" b="1" dirty="0">
                <a:latin typeface="Century Gothic" panose="020B0502020202020204" pitchFamily="34" charset="0"/>
              </a:rPr>
              <a:t>5.0 Meeting Closed &amp; </a:t>
            </a:r>
            <a:endParaRPr lang="en-US" sz="3200" b="1" dirty="0" smtClean="0">
              <a:latin typeface="Century Gothic" panose="020B0502020202020204" pitchFamily="34" charset="0"/>
            </a:endParaRPr>
          </a:p>
          <a:p>
            <a:pPr>
              <a:spcBef>
                <a:spcPts val="0"/>
              </a:spcBef>
              <a:buClr>
                <a:srgbClr val="EAE5EB"/>
              </a:buClr>
            </a:pPr>
            <a:r>
              <a:rPr lang="en-US" sz="3200" b="1" dirty="0">
                <a:latin typeface="Century Gothic" panose="020B0502020202020204" pitchFamily="34" charset="0"/>
              </a:rPr>
              <a:t> </a:t>
            </a:r>
            <a:r>
              <a:rPr lang="en-US" sz="3200" b="1" dirty="0" smtClean="0">
                <a:latin typeface="Century Gothic" panose="020B0502020202020204" pitchFamily="34" charset="0"/>
              </a:rPr>
              <a:t>     Festive Greetings </a:t>
            </a:r>
            <a:endParaRPr lang="en-US" sz="3200" b="1" dirty="0">
              <a:latin typeface="Century Gothic" panose="020B0502020202020204" pitchFamily="34" charset="0"/>
            </a:endParaRPr>
          </a:p>
          <a:p>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10175" y="0"/>
            <a:ext cx="6629400" cy="6629400"/>
          </a:xfrm>
        </p:spPr>
      </p:pic>
    </p:spTree>
    <p:extLst>
      <p:ext uri="{BB962C8B-B14F-4D97-AF65-F5344CB8AC3E}">
        <p14:creationId xmlns:p14="http://schemas.microsoft.com/office/powerpoint/2010/main" xmlns="" val="3381234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973"/>
            <a:ext cx="4191000" cy="1990725"/>
          </a:xfrm>
        </p:spPr>
        <p:txBody>
          <a:bodyPr/>
          <a:lstStyle/>
          <a:p>
            <a:r>
              <a:rPr lang="en-US" b="1" dirty="0" smtClean="0"/>
              <a:t>PRESENTATION</a:t>
            </a:r>
            <a:br>
              <a:rPr lang="en-US" b="1" dirty="0" smtClean="0"/>
            </a:br>
            <a:r>
              <a:rPr lang="en-US" b="1" dirty="0" smtClean="0"/>
              <a:t/>
            </a:r>
            <a:br>
              <a:rPr lang="en-US" b="1" dirty="0" smtClean="0"/>
            </a:br>
            <a:endParaRPr lang="en-AU" b="1" dirty="0"/>
          </a:p>
        </p:txBody>
      </p:sp>
      <p:sp>
        <p:nvSpPr>
          <p:cNvPr id="4" name="Text Placeholder 3"/>
          <p:cNvSpPr>
            <a:spLocks noGrp="1"/>
          </p:cNvSpPr>
          <p:nvPr>
            <p:ph type="body" sz="half" idx="2"/>
          </p:nvPr>
        </p:nvSpPr>
        <p:spPr>
          <a:xfrm>
            <a:off x="0" y="1295400"/>
            <a:ext cx="5029200" cy="1622012"/>
          </a:xfrm>
        </p:spPr>
        <p:txBody>
          <a:bodyPr>
            <a:noAutofit/>
          </a:bodyPr>
          <a:lstStyle/>
          <a:p>
            <a:pPr marL="342900" indent="-342900">
              <a:buAutoNum type="arabicPeriod"/>
            </a:pPr>
            <a:endParaRPr lang="en-US" sz="2800" dirty="0"/>
          </a:p>
          <a:p>
            <a:pPr marL="342900" indent="-342900">
              <a:buAutoNum type="arabicPeriod"/>
            </a:pPr>
            <a:endParaRPr lang="en-US" sz="2800" dirty="0" smtClean="0"/>
          </a:p>
          <a:p>
            <a:endParaRPr lang="en-US" sz="2800" dirty="0" smtClean="0"/>
          </a:p>
          <a:p>
            <a:pPr lvl="1"/>
            <a:r>
              <a:rPr lang="en-US" sz="3200" dirty="0" smtClean="0">
                <a:solidFill>
                  <a:schemeClr val="bg1"/>
                </a:solidFill>
              </a:rPr>
              <a:t>Sandra </a:t>
            </a:r>
            <a:r>
              <a:rPr lang="en-US" sz="3200" dirty="0" err="1" smtClean="0">
                <a:solidFill>
                  <a:schemeClr val="bg1"/>
                </a:solidFill>
              </a:rPr>
              <a:t>Daugalis</a:t>
            </a:r>
            <a:r>
              <a:rPr lang="en-US" sz="3200" dirty="0" smtClean="0">
                <a:solidFill>
                  <a:schemeClr val="bg1"/>
                </a:solidFill>
              </a:rPr>
              <a:t>: </a:t>
            </a:r>
          </a:p>
          <a:p>
            <a:pPr lvl="1"/>
            <a:r>
              <a:rPr lang="en-US" sz="2400" dirty="0" smtClean="0">
                <a:solidFill>
                  <a:schemeClr val="bg1"/>
                </a:solidFill>
              </a:rPr>
              <a:t>Senior Dietitian Lyell </a:t>
            </a:r>
            <a:r>
              <a:rPr lang="en-US" sz="2400" dirty="0" err="1" smtClean="0">
                <a:solidFill>
                  <a:schemeClr val="bg1"/>
                </a:solidFill>
              </a:rPr>
              <a:t>McEwin</a:t>
            </a:r>
            <a:r>
              <a:rPr lang="en-US" sz="2400" dirty="0" smtClean="0">
                <a:solidFill>
                  <a:schemeClr val="bg1"/>
                </a:solidFill>
              </a:rPr>
              <a:t> Hospital.</a:t>
            </a:r>
          </a:p>
          <a:p>
            <a:pPr lvl="1"/>
            <a:r>
              <a:rPr lang="en-US" sz="2400" dirty="0" smtClean="0">
                <a:solidFill>
                  <a:schemeClr val="bg1"/>
                </a:solidFill>
              </a:rPr>
              <a:t>Passion for type 1 &amp; pumping.</a:t>
            </a:r>
          </a:p>
          <a:p>
            <a:pPr lvl="1"/>
            <a:r>
              <a:rPr lang="en-US" sz="3200" dirty="0" smtClean="0">
                <a:solidFill>
                  <a:schemeClr val="bg1"/>
                </a:solidFill>
              </a:rPr>
              <a:t>Tile: “Getting started on </a:t>
            </a:r>
          </a:p>
          <a:p>
            <a:pPr lvl="1"/>
            <a:r>
              <a:rPr lang="en-US" sz="3200" dirty="0" smtClean="0">
                <a:solidFill>
                  <a:schemeClr val="bg1"/>
                </a:solidFill>
              </a:rPr>
              <a:t>Carbohydrate Counting </a:t>
            </a:r>
          </a:p>
          <a:p>
            <a:pPr lvl="1"/>
            <a:r>
              <a:rPr lang="en-US" sz="3200" dirty="0" smtClean="0">
                <a:solidFill>
                  <a:schemeClr val="bg1"/>
                </a:solidFill>
              </a:rPr>
              <a:t>&amp; </a:t>
            </a:r>
            <a:r>
              <a:rPr lang="en-US" sz="3200" dirty="0">
                <a:solidFill>
                  <a:schemeClr val="bg1"/>
                </a:solidFill>
              </a:rPr>
              <a:t>C</a:t>
            </a:r>
            <a:r>
              <a:rPr lang="en-US" sz="3200" dirty="0" smtClean="0">
                <a:solidFill>
                  <a:schemeClr val="bg1"/>
                </a:solidFill>
              </a:rPr>
              <a:t>ase </a:t>
            </a:r>
            <a:r>
              <a:rPr lang="en-US" sz="3200" dirty="0">
                <a:solidFill>
                  <a:schemeClr val="bg1"/>
                </a:solidFill>
              </a:rPr>
              <a:t>S</a:t>
            </a:r>
            <a:r>
              <a:rPr lang="en-US" sz="3200" dirty="0" smtClean="0">
                <a:solidFill>
                  <a:schemeClr val="bg1"/>
                </a:solidFill>
              </a:rPr>
              <a:t>tudy”</a:t>
            </a:r>
          </a:p>
          <a:p>
            <a:endParaRPr lang="en-US" sz="2800" dirty="0" smtClean="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00600" y="0"/>
            <a:ext cx="7537863" cy="6858000"/>
          </a:xfrm>
        </p:spPr>
      </p:pic>
    </p:spTree>
    <p:extLst>
      <p:ext uri="{BB962C8B-B14F-4D97-AF65-F5344CB8AC3E}">
        <p14:creationId xmlns:p14="http://schemas.microsoft.com/office/powerpoint/2010/main" xmlns="" val="3450343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xmlns="" val="2350570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pic>
        <p:nvPicPr>
          <p:cNvPr id="7" name="Picture 6" descr="ADEA logo June2013_jpg.jpg"/>
          <p:cNvPicPr/>
          <p:nvPr/>
        </p:nvPicPr>
        <p:blipFill>
          <a:blip r:embed="rId2" cstate="print"/>
          <a:stretch>
            <a:fillRect/>
          </a:stretch>
        </p:blipFill>
        <p:spPr>
          <a:xfrm>
            <a:off x="1219200" y="381000"/>
            <a:ext cx="4876800" cy="2743200"/>
          </a:xfrm>
          <a:prstGeom prst="rect">
            <a:avLst/>
          </a:prstGeom>
        </p:spPr>
      </p:pic>
      <p:sp>
        <p:nvSpPr>
          <p:cNvPr id="9" name="TextBox 8"/>
          <p:cNvSpPr txBox="1"/>
          <p:nvPr/>
        </p:nvSpPr>
        <p:spPr>
          <a:xfrm>
            <a:off x="390698" y="3197110"/>
            <a:ext cx="7010400" cy="4832092"/>
          </a:xfrm>
          <a:prstGeom prst="rect">
            <a:avLst/>
          </a:prstGeom>
          <a:noFill/>
        </p:spPr>
        <p:txBody>
          <a:bodyPr wrap="square" rtlCol="0">
            <a:spAutoFit/>
          </a:bodyPr>
          <a:lstStyle/>
          <a:p>
            <a:r>
              <a:rPr lang="en-US" sz="2800" b="1" dirty="0" smtClean="0">
                <a:solidFill>
                  <a:schemeClr val="accent1">
                    <a:lumMod val="50000"/>
                  </a:schemeClr>
                </a:solidFill>
                <a:latin typeface="Century Gothic" panose="020B0502020202020204" pitchFamily="34" charset="0"/>
              </a:rPr>
              <a:t>For Enquires Contact: </a:t>
            </a:r>
          </a:p>
          <a:p>
            <a:endParaRPr lang="en-US" sz="2800" b="1" dirty="0">
              <a:solidFill>
                <a:schemeClr val="accent1">
                  <a:lumMod val="50000"/>
                </a:schemeClr>
              </a:solidFill>
              <a:latin typeface="Century Gothic" panose="020B0502020202020204" pitchFamily="34" charset="0"/>
            </a:endParaRPr>
          </a:p>
          <a:p>
            <a:r>
              <a:rPr lang="en-US" sz="2800" b="1" dirty="0" smtClean="0">
                <a:solidFill>
                  <a:schemeClr val="accent1">
                    <a:lumMod val="50000"/>
                  </a:schemeClr>
                </a:solidFill>
                <a:latin typeface="Century Gothic" panose="020B0502020202020204" pitchFamily="34" charset="0"/>
              </a:rPr>
              <a:t>Caroline Ford </a:t>
            </a:r>
          </a:p>
          <a:p>
            <a:r>
              <a:rPr lang="en-US" sz="2800" b="1" dirty="0" smtClean="0">
                <a:solidFill>
                  <a:schemeClr val="accent1">
                    <a:lumMod val="50000"/>
                  </a:schemeClr>
                </a:solidFill>
                <a:latin typeface="Century Gothic" panose="020B0502020202020204" pitchFamily="34" charset="0"/>
              </a:rPr>
              <a:t>Mobile: 0487 386 626</a:t>
            </a:r>
          </a:p>
          <a:p>
            <a:endParaRPr lang="en-US" sz="2800" b="1" dirty="0">
              <a:solidFill>
                <a:schemeClr val="accent1">
                  <a:lumMod val="50000"/>
                </a:schemeClr>
              </a:solidFill>
              <a:latin typeface="Century Gothic" panose="020B0502020202020204" pitchFamily="34" charset="0"/>
            </a:endParaRPr>
          </a:p>
          <a:p>
            <a:r>
              <a:rPr lang="en-US" sz="2800" b="1" dirty="0" smtClean="0">
                <a:solidFill>
                  <a:schemeClr val="accent1">
                    <a:lumMod val="50000"/>
                  </a:schemeClr>
                </a:solidFill>
                <a:latin typeface="Century Gothic" panose="020B0502020202020204" pitchFamily="34" charset="0"/>
              </a:rPr>
              <a:t>Jenny Von Der Borch</a:t>
            </a:r>
          </a:p>
          <a:p>
            <a:r>
              <a:rPr lang="en-US" sz="2800" b="1" dirty="0" smtClean="0">
                <a:solidFill>
                  <a:schemeClr val="accent1">
                    <a:lumMod val="50000"/>
                  </a:schemeClr>
                </a:solidFill>
                <a:latin typeface="Century Gothic" panose="020B0502020202020204" pitchFamily="34" charset="0"/>
              </a:rPr>
              <a:t>Mobile: 0417 088 654</a:t>
            </a:r>
          </a:p>
          <a:p>
            <a:endParaRPr lang="en-US" sz="2800" b="1" dirty="0">
              <a:solidFill>
                <a:schemeClr val="accent1">
                  <a:lumMod val="50000"/>
                </a:schemeClr>
              </a:solidFill>
              <a:latin typeface="Century Gothic" panose="020B0502020202020204" pitchFamily="34" charset="0"/>
            </a:endParaRPr>
          </a:p>
          <a:p>
            <a:endParaRPr lang="en-US" sz="2800" b="1" dirty="0" smtClean="0">
              <a:solidFill>
                <a:schemeClr val="accent1">
                  <a:lumMod val="50000"/>
                </a:schemeClr>
              </a:solidFill>
              <a:latin typeface="Century Gothic" panose="020B0502020202020204" pitchFamily="34" charset="0"/>
            </a:endParaRPr>
          </a:p>
          <a:p>
            <a:r>
              <a:rPr lang="en-US" sz="2800" b="1" dirty="0" smtClean="0">
                <a:solidFill>
                  <a:schemeClr val="accent1">
                    <a:lumMod val="50000"/>
                  </a:schemeClr>
                </a:solidFill>
                <a:latin typeface="Century Gothic" panose="020B0502020202020204" pitchFamily="34" charset="0"/>
                <a:hlinkClick r:id="rId3"/>
              </a:rPr>
              <a:t>adeasa@adea.com.au</a:t>
            </a:r>
            <a:endParaRPr lang="en-US" sz="2800" b="1" dirty="0" smtClean="0">
              <a:solidFill>
                <a:schemeClr val="accent1">
                  <a:lumMod val="50000"/>
                </a:schemeClr>
              </a:solidFill>
              <a:latin typeface="Century Gothic" panose="020B0502020202020204" pitchFamily="34" charset="0"/>
            </a:endParaRPr>
          </a:p>
          <a:p>
            <a:endParaRPr lang="en-AU" sz="2800" b="1" dirty="0">
              <a:solidFill>
                <a:schemeClr val="accent1">
                  <a:lumMod val="50000"/>
                </a:schemeClr>
              </a:solidFill>
              <a:latin typeface="Century Gothic" panose="020B0502020202020204" pitchFamily="34" charset="0"/>
            </a:endParaRPr>
          </a:p>
        </p:txBody>
      </p:sp>
      <p:sp>
        <p:nvSpPr>
          <p:cNvPr id="10" name="TextBox 9"/>
          <p:cNvSpPr txBox="1"/>
          <p:nvPr/>
        </p:nvSpPr>
        <p:spPr>
          <a:xfrm>
            <a:off x="7391400" y="228600"/>
            <a:ext cx="5029200" cy="5909310"/>
          </a:xfrm>
          <a:prstGeom prst="rect">
            <a:avLst/>
          </a:prstGeom>
          <a:noFill/>
        </p:spPr>
        <p:txBody>
          <a:bodyPr wrap="square" rtlCol="0">
            <a:spAutoFit/>
          </a:bodyPr>
          <a:lstStyle/>
          <a:p>
            <a:r>
              <a:rPr lang="en-US" sz="3600" b="1" dirty="0" smtClean="0">
                <a:solidFill>
                  <a:schemeClr val="bg1"/>
                </a:solidFill>
              </a:rPr>
              <a:t>Welcome</a:t>
            </a:r>
          </a:p>
          <a:p>
            <a:pPr marL="285750" indent="-285750">
              <a:buFont typeface="Wingdings" panose="05000000000000000000" pitchFamily="2" charset="2"/>
              <a:buChar char="v"/>
            </a:pPr>
            <a:r>
              <a:rPr lang="en-US" sz="3600" dirty="0" smtClean="0">
                <a:solidFill>
                  <a:schemeClr val="bg1"/>
                </a:solidFill>
              </a:rPr>
              <a:t>Members</a:t>
            </a:r>
          </a:p>
          <a:p>
            <a:pPr marL="285750" indent="-285750">
              <a:buFont typeface="Wingdings" panose="05000000000000000000" pitchFamily="2" charset="2"/>
              <a:buChar char="v"/>
            </a:pPr>
            <a:r>
              <a:rPr lang="en-US" sz="3600" dirty="0" smtClean="0">
                <a:solidFill>
                  <a:schemeClr val="bg1"/>
                </a:solidFill>
              </a:rPr>
              <a:t>New Members</a:t>
            </a:r>
          </a:p>
          <a:p>
            <a:pPr marL="285750" indent="-285750">
              <a:buFont typeface="Wingdings" panose="05000000000000000000" pitchFamily="2" charset="2"/>
              <a:buChar char="v"/>
            </a:pPr>
            <a:r>
              <a:rPr lang="en-US" sz="3600" dirty="0" smtClean="0">
                <a:solidFill>
                  <a:schemeClr val="bg1"/>
                </a:solidFill>
              </a:rPr>
              <a:t>Non Members</a:t>
            </a:r>
          </a:p>
          <a:p>
            <a:pPr marL="285750" indent="-285750">
              <a:buFont typeface="Wingdings" panose="05000000000000000000" pitchFamily="2" charset="2"/>
              <a:buChar char="v"/>
            </a:pPr>
            <a:endParaRPr lang="en-US" sz="3600" b="1" dirty="0">
              <a:solidFill>
                <a:schemeClr val="bg1"/>
              </a:solidFill>
            </a:endParaRPr>
          </a:p>
          <a:p>
            <a:r>
              <a:rPr lang="en-US" sz="3600" b="1" dirty="0" smtClean="0">
                <a:solidFill>
                  <a:schemeClr val="bg1"/>
                </a:solidFill>
              </a:rPr>
              <a:t>Thank you</a:t>
            </a:r>
          </a:p>
          <a:p>
            <a:pPr marL="285750" indent="-285750">
              <a:buFont typeface="Wingdings" panose="05000000000000000000" pitchFamily="2" charset="2"/>
              <a:buChar char="v"/>
            </a:pPr>
            <a:r>
              <a:rPr lang="en-US" sz="3600" dirty="0" smtClean="0">
                <a:solidFill>
                  <a:schemeClr val="bg1"/>
                </a:solidFill>
              </a:rPr>
              <a:t>Abbott Diabetes Care</a:t>
            </a:r>
          </a:p>
          <a:p>
            <a:pPr marL="285750" indent="-285750">
              <a:buFont typeface="Wingdings" panose="05000000000000000000" pitchFamily="2" charset="2"/>
              <a:buChar char="v"/>
            </a:pPr>
            <a:r>
              <a:rPr lang="en-US" sz="3600" dirty="0" smtClean="0">
                <a:solidFill>
                  <a:schemeClr val="bg1"/>
                </a:solidFill>
              </a:rPr>
              <a:t>AMSL Diabetes    </a:t>
            </a:r>
            <a:r>
              <a:rPr lang="en-US" dirty="0" smtClean="0">
                <a:solidFill>
                  <a:schemeClr val="bg1"/>
                </a:solidFill>
              </a:rPr>
              <a:t>Australasian Medical &amp; Scientific Ltd</a:t>
            </a:r>
          </a:p>
          <a:p>
            <a:pPr marL="285750" indent="-285750">
              <a:buFont typeface="Wingdings" panose="05000000000000000000" pitchFamily="2" charset="2"/>
              <a:buChar char="v"/>
            </a:pPr>
            <a:r>
              <a:rPr lang="en-US" sz="3600" dirty="0" smtClean="0">
                <a:solidFill>
                  <a:schemeClr val="bg1"/>
                </a:solidFill>
              </a:rPr>
              <a:t>Astra Zeneca</a:t>
            </a:r>
          </a:p>
          <a:p>
            <a:pPr marL="285750" indent="-285750">
              <a:buFont typeface="Wingdings" panose="05000000000000000000" pitchFamily="2" charset="2"/>
              <a:buChar char="v"/>
            </a:pPr>
            <a:r>
              <a:rPr lang="en-US" sz="3600" dirty="0" smtClean="0">
                <a:solidFill>
                  <a:schemeClr val="bg1"/>
                </a:solidFill>
              </a:rPr>
              <a:t>BD </a:t>
            </a:r>
            <a:r>
              <a:rPr lang="en-US" smtClean="0">
                <a:solidFill>
                  <a:schemeClr val="bg1"/>
                </a:solidFill>
              </a:rPr>
              <a:t>Becton Dickinson</a:t>
            </a:r>
            <a:endParaRPr lang="en-US" dirty="0" smtClean="0">
              <a:solidFill>
                <a:schemeClr val="bg1"/>
              </a:solidFill>
            </a:endParaRPr>
          </a:p>
        </p:txBody>
      </p:sp>
    </p:spTree>
    <p:extLst>
      <p:ext uri="{BB962C8B-B14F-4D97-AF65-F5344CB8AC3E}">
        <p14:creationId xmlns:p14="http://schemas.microsoft.com/office/powerpoint/2010/main" xmlns="" val="3311837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6926" y="-64264"/>
            <a:ext cx="4565073" cy="7294305"/>
          </a:xfrm>
          <a:prstGeom prst="rect">
            <a:avLst/>
          </a:prstGeom>
          <a:solidFill>
            <a:schemeClr val="accent1">
              <a:lumMod val="50000"/>
            </a:schemeClr>
          </a:solidFill>
          <a:ln>
            <a:solidFill>
              <a:schemeClr val="accent1"/>
            </a:solidFill>
          </a:ln>
        </p:spPr>
        <p:txBody>
          <a:bodyPr wrap="square" rtlCol="0">
            <a:spAutoFit/>
          </a:bodyPr>
          <a:lstStyle/>
          <a:p>
            <a:endParaRPr lang="en-US" sz="4400" i="1" dirty="0" smtClean="0">
              <a:solidFill>
                <a:schemeClr val="bg1"/>
              </a:solidFill>
            </a:endParaRPr>
          </a:p>
          <a:p>
            <a:r>
              <a:rPr lang="en-US" sz="4400" i="1" dirty="0" smtClean="0">
                <a:solidFill>
                  <a:schemeClr val="bg1"/>
                </a:solidFill>
              </a:rPr>
              <a:t>Tomorrow, Dec 5</a:t>
            </a:r>
            <a:r>
              <a:rPr lang="en-US" sz="4400" i="1" baseline="30000" dirty="0" smtClean="0">
                <a:solidFill>
                  <a:schemeClr val="bg1"/>
                </a:solidFill>
              </a:rPr>
              <a:t>th</a:t>
            </a:r>
            <a:r>
              <a:rPr lang="en-US" sz="4400" i="1" dirty="0" smtClean="0">
                <a:solidFill>
                  <a:schemeClr val="bg1"/>
                </a:solidFill>
              </a:rPr>
              <a:t> is International Volunteers Day. </a:t>
            </a:r>
          </a:p>
          <a:p>
            <a:endParaRPr lang="en-US" sz="4400" i="1" dirty="0" smtClean="0">
              <a:solidFill>
                <a:schemeClr val="bg1"/>
              </a:solidFill>
            </a:endParaRPr>
          </a:p>
          <a:p>
            <a:endParaRPr lang="en-US" sz="4400" i="1" dirty="0">
              <a:solidFill>
                <a:schemeClr val="bg1"/>
              </a:solidFill>
            </a:endParaRPr>
          </a:p>
          <a:p>
            <a:r>
              <a:rPr lang="en-US" sz="3600" i="1" dirty="0" smtClean="0">
                <a:solidFill>
                  <a:schemeClr val="bg1"/>
                </a:solidFill>
              </a:rPr>
              <a:t>Has anyone got any plans to celebrate the day at their work?</a:t>
            </a:r>
          </a:p>
          <a:p>
            <a:endParaRPr lang="en-US" sz="4400" i="1" dirty="0" smtClean="0">
              <a:solidFill>
                <a:schemeClr val="bg1"/>
              </a:solidFill>
            </a:endParaRPr>
          </a:p>
          <a:p>
            <a:endParaRPr lang="en-US" sz="1200" i="1" dirty="0" smtClean="0">
              <a:solidFill>
                <a:schemeClr val="bg1"/>
              </a:solidFill>
            </a:endParaRPr>
          </a:p>
          <a:p>
            <a:endParaRPr lang="en-US" sz="1200" i="1" dirty="0">
              <a:solidFill>
                <a:schemeClr val="bg1"/>
              </a:solidFill>
            </a:endParaRPr>
          </a:p>
          <a:p>
            <a:endParaRPr lang="en-US" sz="2800" i="1" dirty="0" smtClean="0">
              <a:solidFill>
                <a:schemeClr val="bg1"/>
              </a:solidFill>
            </a:endParaRPr>
          </a:p>
        </p:txBody>
      </p:sp>
      <p:sp>
        <p:nvSpPr>
          <p:cNvPr id="4" name="TextBox 3"/>
          <p:cNvSpPr txBox="1"/>
          <p:nvPr/>
        </p:nvSpPr>
        <p:spPr>
          <a:xfrm>
            <a:off x="6927" y="-64264"/>
            <a:ext cx="7620000" cy="6858000"/>
          </a:xfrm>
          <a:prstGeom prst="rect">
            <a:avLst/>
          </a:prstGeom>
          <a:solidFill>
            <a:schemeClr val="accent1">
              <a:lumMod val="50000"/>
            </a:schemeClr>
          </a:solidFill>
        </p:spPr>
        <p:txBody>
          <a:bodyPr wrap="square" rtlCol="0">
            <a:spAutoFit/>
          </a:bodyPr>
          <a:lstStyle/>
          <a:p>
            <a:endParaRPr lang="en-AU" dirty="0"/>
          </a:p>
        </p:txBody>
      </p:sp>
      <p:pic>
        <p:nvPicPr>
          <p:cNvPr id="5" name="Picture 4"/>
          <p:cNvPicPr>
            <a:picLocks noChangeAspect="1"/>
          </p:cNvPicPr>
          <p:nvPr/>
        </p:nvPicPr>
        <p:blipFill>
          <a:blip r:embed="rId2" cstate="print"/>
          <a:stretch>
            <a:fillRect/>
          </a:stretch>
        </p:blipFill>
        <p:spPr>
          <a:xfrm>
            <a:off x="457200" y="304800"/>
            <a:ext cx="6477000" cy="6019800"/>
          </a:xfrm>
          <a:prstGeom prst="rect">
            <a:avLst/>
          </a:prstGeom>
        </p:spPr>
      </p:pic>
    </p:spTree>
    <p:extLst>
      <p:ext uri="{BB962C8B-B14F-4D97-AF65-F5344CB8AC3E}">
        <p14:creationId xmlns:p14="http://schemas.microsoft.com/office/powerpoint/2010/main" xmlns="" val="155586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85800"/>
            <a:ext cx="10972800" cy="4247317"/>
          </a:xfrm>
          <a:prstGeom prst="rect">
            <a:avLst/>
          </a:prstGeom>
          <a:noFill/>
        </p:spPr>
        <p:txBody>
          <a:bodyPr wrap="square" rtlCol="0">
            <a:spAutoFit/>
          </a:bodyPr>
          <a:lstStyle/>
          <a:p>
            <a:r>
              <a:rPr lang="en-US" sz="5400" dirty="0" smtClean="0"/>
              <a:t>Diabetes Educators </a:t>
            </a:r>
            <a:r>
              <a:rPr lang="en-US" sz="5400" dirty="0"/>
              <a:t>c</a:t>
            </a:r>
            <a:r>
              <a:rPr lang="en-US" sz="5400" dirty="0" smtClean="0"/>
              <a:t>an:</a:t>
            </a:r>
          </a:p>
          <a:p>
            <a:endParaRPr lang="en-US" sz="5400" dirty="0" smtClean="0"/>
          </a:p>
          <a:p>
            <a:pPr marL="285750" indent="-285750">
              <a:buFont typeface="Courier New" panose="02070309020205020404" pitchFamily="49" charset="0"/>
              <a:buChar char="o"/>
            </a:pPr>
            <a:r>
              <a:rPr lang="en-US" sz="5400" i="1" dirty="0" smtClean="0"/>
              <a:t>Build the role and profile of volunteers</a:t>
            </a:r>
          </a:p>
          <a:p>
            <a:pPr marL="285750" indent="-285750">
              <a:buFont typeface="Courier New" panose="02070309020205020404" pitchFamily="49" charset="0"/>
              <a:buChar char="o"/>
            </a:pPr>
            <a:r>
              <a:rPr lang="en-US" sz="5400" i="1" dirty="0" smtClean="0"/>
              <a:t>Celebrate their efforts </a:t>
            </a:r>
            <a:r>
              <a:rPr lang="en-US" sz="5400" i="1" smtClean="0"/>
              <a:t>with gratitude</a:t>
            </a:r>
            <a:endParaRPr lang="en-US" sz="5400" i="1" dirty="0" smtClean="0"/>
          </a:p>
          <a:p>
            <a:pPr marL="285750" indent="-285750">
              <a:buFont typeface="Courier New" panose="02070309020205020404" pitchFamily="49" charset="0"/>
              <a:buChar char="o"/>
            </a:pPr>
            <a:r>
              <a:rPr lang="en-US" sz="5400" i="1" dirty="0" smtClean="0"/>
              <a:t>Show case the difference they make</a:t>
            </a:r>
            <a:endParaRPr lang="en-AU" sz="5400" i="1" dirty="0"/>
          </a:p>
        </p:txBody>
      </p:sp>
    </p:spTree>
    <p:extLst>
      <p:ext uri="{BB962C8B-B14F-4D97-AF65-F5344CB8AC3E}">
        <p14:creationId xmlns:p14="http://schemas.microsoft.com/office/powerpoint/2010/main" xmlns="" val="3270561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2" y="20782"/>
            <a:ext cx="12420600" cy="6858000"/>
          </a:xfrm>
        </p:spPr>
        <p:txBody>
          <a:bodyPr anchor="t">
            <a:normAutofit fontScale="90000"/>
          </a:bodyPr>
          <a:lstStyle/>
          <a:p>
            <a:pPr algn="l"/>
            <a:r>
              <a:rPr lang="en-AU" sz="3600" dirty="0" smtClean="0"/>
              <a:t>OUR CURRENT S.A  ADEA VOLUNTEERS:</a:t>
            </a:r>
            <a:br>
              <a:rPr lang="en-AU" sz="3600" dirty="0" smtClean="0"/>
            </a:br>
            <a:r>
              <a:rPr lang="en-AU" sz="2700" dirty="0"/>
              <a:t/>
            </a:r>
            <a:br>
              <a:rPr lang="en-AU" sz="2700" dirty="0"/>
            </a:br>
            <a:r>
              <a:rPr lang="en-AU" sz="3600" dirty="0" smtClean="0">
                <a:sym typeface="Wingdings" panose="05000000000000000000" pitchFamily="2" charset="2"/>
              </a:rPr>
              <a:t> </a:t>
            </a:r>
            <a:r>
              <a:rPr lang="en-AU" sz="3600" dirty="0" smtClean="0"/>
              <a:t>Lauren Botting- </a:t>
            </a:r>
            <a:r>
              <a:rPr lang="en-AU" sz="3600" i="1" dirty="0" err="1" smtClean="0"/>
              <a:t>Credentailling</a:t>
            </a:r>
            <a:r>
              <a:rPr lang="en-AU" sz="3600" i="1" dirty="0" smtClean="0"/>
              <a:t> Committee</a:t>
            </a:r>
            <a:br>
              <a:rPr lang="en-AU" sz="3600" i="1" dirty="0" smtClean="0"/>
            </a:br>
            <a:r>
              <a:rPr lang="en-AU" sz="3600" dirty="0">
                <a:sym typeface="Wingdings" panose="05000000000000000000" pitchFamily="2" charset="2"/>
              </a:rPr>
              <a:t> </a:t>
            </a:r>
            <a:r>
              <a:rPr lang="en-AU" sz="3600" dirty="0" smtClean="0"/>
              <a:t>Jenny Johns- </a:t>
            </a:r>
            <a:r>
              <a:rPr lang="en-AU" sz="3600" i="1" dirty="0" smtClean="0"/>
              <a:t>Education Organising Committee</a:t>
            </a:r>
            <a:r>
              <a:rPr lang="en-AU" sz="3600" i="1" dirty="0"/>
              <a:t/>
            </a:r>
            <a:br>
              <a:rPr lang="en-AU" sz="3600" i="1" dirty="0"/>
            </a:br>
            <a:r>
              <a:rPr lang="en-AU" sz="3600" dirty="0">
                <a:sym typeface="Wingdings" panose="05000000000000000000" pitchFamily="2" charset="2"/>
              </a:rPr>
              <a:t> </a:t>
            </a:r>
            <a:r>
              <a:rPr lang="en-AU" sz="3600" dirty="0" smtClean="0"/>
              <a:t>Effie </a:t>
            </a:r>
            <a:r>
              <a:rPr lang="en-AU" sz="3600" dirty="0" err="1" smtClean="0"/>
              <a:t>Kopsaftis</a:t>
            </a:r>
            <a:r>
              <a:rPr lang="en-AU" sz="3600" dirty="0" smtClean="0"/>
              <a:t>- </a:t>
            </a:r>
            <a:r>
              <a:rPr lang="en-AU" sz="3600" i="1" dirty="0" smtClean="0"/>
              <a:t>Treasurer</a:t>
            </a:r>
            <a:r>
              <a:rPr lang="en-AU" sz="3600" dirty="0" smtClean="0"/>
              <a:t/>
            </a:r>
            <a:br>
              <a:rPr lang="en-AU" sz="3600" dirty="0" smtClean="0"/>
            </a:br>
            <a:r>
              <a:rPr lang="en-AU" sz="3600" dirty="0">
                <a:sym typeface="Wingdings" panose="05000000000000000000" pitchFamily="2" charset="2"/>
              </a:rPr>
              <a:t> </a:t>
            </a:r>
            <a:r>
              <a:rPr lang="en-AU" sz="3600" dirty="0" smtClean="0"/>
              <a:t>Jayne Lehman- </a:t>
            </a:r>
            <a:r>
              <a:rPr lang="en-AU" sz="3600" i="1" dirty="0" smtClean="0"/>
              <a:t>Program Organising Committee</a:t>
            </a:r>
            <a:br>
              <a:rPr lang="en-AU" sz="3600" i="1" dirty="0" smtClean="0"/>
            </a:br>
            <a:r>
              <a:rPr lang="en-AU" sz="3600" dirty="0" smtClean="0">
                <a:sym typeface="Wingdings" panose="05000000000000000000" pitchFamily="2" charset="2"/>
              </a:rPr>
              <a:t> Christine Lester- </a:t>
            </a:r>
            <a:r>
              <a:rPr lang="en-AU" sz="3600" i="1" dirty="0" err="1" smtClean="0">
                <a:sym typeface="Wingdings" panose="05000000000000000000" pitchFamily="2" charset="2"/>
              </a:rPr>
              <a:t>Credentialling</a:t>
            </a:r>
            <a:r>
              <a:rPr lang="en-AU" sz="3600" i="1" dirty="0">
                <a:sym typeface="Wingdings" panose="05000000000000000000" pitchFamily="2" charset="2"/>
              </a:rPr>
              <a:t> </a:t>
            </a:r>
            <a:r>
              <a:rPr lang="en-AU" sz="3600" i="1" dirty="0" smtClean="0">
                <a:sym typeface="Wingdings" panose="05000000000000000000" pitchFamily="2" charset="2"/>
              </a:rPr>
              <a:t>Committee</a:t>
            </a:r>
            <a:r>
              <a:rPr lang="en-AU" sz="3600" dirty="0" smtClean="0"/>
              <a:t/>
            </a:r>
            <a:br>
              <a:rPr lang="en-AU" sz="3600" dirty="0" smtClean="0"/>
            </a:br>
            <a:r>
              <a:rPr lang="en-AU" sz="3600" dirty="0">
                <a:sym typeface="Wingdings" panose="05000000000000000000" pitchFamily="2" charset="2"/>
              </a:rPr>
              <a:t> </a:t>
            </a:r>
            <a:r>
              <a:rPr lang="en-AU" sz="3600" dirty="0" smtClean="0"/>
              <a:t>Lily Mountain- </a:t>
            </a:r>
            <a:r>
              <a:rPr lang="en-AU" sz="3600" i="1" dirty="0" smtClean="0"/>
              <a:t>Program Organising Committee</a:t>
            </a:r>
            <a:r>
              <a:rPr lang="en-AU" sz="3600" dirty="0" smtClean="0"/>
              <a:t/>
            </a:r>
            <a:br>
              <a:rPr lang="en-AU" sz="3600" dirty="0" smtClean="0"/>
            </a:br>
            <a:r>
              <a:rPr lang="en-AU" sz="3600" dirty="0">
                <a:sym typeface="Wingdings" panose="05000000000000000000" pitchFamily="2" charset="2"/>
              </a:rPr>
              <a:t> </a:t>
            </a:r>
            <a:r>
              <a:rPr lang="en-AU" sz="3600" dirty="0" smtClean="0"/>
              <a:t>Thelma </a:t>
            </a:r>
            <a:r>
              <a:rPr lang="en-AU" sz="3600" dirty="0" err="1" smtClean="0"/>
              <a:t>Muchenje</a:t>
            </a:r>
            <a:r>
              <a:rPr lang="en-AU" sz="3600" dirty="0" smtClean="0"/>
              <a:t>- </a:t>
            </a:r>
            <a:r>
              <a:rPr lang="en-AU" sz="3600" i="1" dirty="0"/>
              <a:t>Education Organising Committee</a:t>
            </a:r>
            <a:r>
              <a:rPr lang="en-AU" sz="3600" dirty="0" smtClean="0"/>
              <a:t/>
            </a:r>
            <a:br>
              <a:rPr lang="en-AU" sz="3600" dirty="0" smtClean="0"/>
            </a:br>
            <a:r>
              <a:rPr lang="en-AU" sz="3600" dirty="0">
                <a:sym typeface="Wingdings" panose="05000000000000000000" pitchFamily="2" charset="2"/>
              </a:rPr>
              <a:t> </a:t>
            </a:r>
            <a:r>
              <a:rPr lang="en-AU" sz="3600" dirty="0" smtClean="0"/>
              <a:t>Luisa Pinto-</a:t>
            </a:r>
            <a:r>
              <a:rPr lang="en-AU" sz="3600" dirty="0"/>
              <a:t> </a:t>
            </a:r>
            <a:r>
              <a:rPr lang="en-AU" sz="3600" i="1" dirty="0"/>
              <a:t>Education Organising Committee</a:t>
            </a:r>
            <a:r>
              <a:rPr lang="en-AU" sz="3600" dirty="0" smtClean="0"/>
              <a:t/>
            </a:r>
            <a:br>
              <a:rPr lang="en-AU" sz="3600" dirty="0" smtClean="0"/>
            </a:br>
            <a:r>
              <a:rPr lang="en-AU" sz="3600" dirty="0">
                <a:sym typeface="Wingdings" panose="05000000000000000000" pitchFamily="2" charset="2"/>
              </a:rPr>
              <a:t> </a:t>
            </a:r>
            <a:r>
              <a:rPr lang="en-AU" sz="3600" dirty="0" smtClean="0"/>
              <a:t>Neroli Price-</a:t>
            </a:r>
            <a:r>
              <a:rPr lang="en-AU" sz="3600" dirty="0"/>
              <a:t> </a:t>
            </a:r>
            <a:r>
              <a:rPr lang="en-AU" sz="3600" i="1" dirty="0"/>
              <a:t>Education Organising Committee</a:t>
            </a:r>
            <a:r>
              <a:rPr lang="en-AU" sz="3600" i="1" dirty="0" smtClean="0"/>
              <a:t/>
            </a:r>
            <a:br>
              <a:rPr lang="en-AU" sz="3600" i="1" dirty="0" smtClean="0"/>
            </a:br>
            <a:r>
              <a:rPr lang="en-AU" sz="3600" dirty="0">
                <a:sym typeface="Wingdings" panose="05000000000000000000" pitchFamily="2" charset="2"/>
              </a:rPr>
              <a:t> </a:t>
            </a:r>
            <a:r>
              <a:rPr lang="en-AU" sz="3600" dirty="0" smtClean="0"/>
              <a:t>Barbara Sawyer- </a:t>
            </a:r>
            <a:r>
              <a:rPr lang="en-AU" sz="3600" i="1" dirty="0"/>
              <a:t>Program Organising Committee</a:t>
            </a:r>
            <a:r>
              <a:rPr lang="en-AU" sz="3600" dirty="0" smtClean="0"/>
              <a:t/>
            </a:r>
            <a:br>
              <a:rPr lang="en-AU" sz="3600" dirty="0" smtClean="0"/>
            </a:br>
            <a:r>
              <a:rPr lang="en-AU" sz="3600" dirty="0">
                <a:sym typeface="Wingdings" panose="05000000000000000000" pitchFamily="2" charset="2"/>
              </a:rPr>
              <a:t> </a:t>
            </a:r>
            <a:r>
              <a:rPr lang="en-AU" sz="3600" dirty="0" smtClean="0"/>
              <a:t>Pamela Smith- </a:t>
            </a:r>
            <a:r>
              <a:rPr lang="en-AU" sz="3600" i="1" dirty="0" smtClean="0"/>
              <a:t>Secretary</a:t>
            </a:r>
            <a:r>
              <a:rPr lang="en-AU" sz="3600" dirty="0" smtClean="0"/>
              <a:t/>
            </a:r>
            <a:br>
              <a:rPr lang="en-AU" sz="3600" dirty="0" smtClean="0"/>
            </a:br>
            <a:r>
              <a:rPr lang="en-AU" sz="3600" dirty="0">
                <a:sym typeface="Wingdings" panose="05000000000000000000" pitchFamily="2" charset="2"/>
              </a:rPr>
              <a:t> </a:t>
            </a:r>
            <a:r>
              <a:rPr lang="en-AU" sz="3600" dirty="0" smtClean="0"/>
              <a:t>Diana </a:t>
            </a:r>
            <a:r>
              <a:rPr lang="en-AU" sz="3600" dirty="0" err="1" smtClean="0"/>
              <a:t>Sonnack</a:t>
            </a:r>
            <a:r>
              <a:rPr lang="en-AU" sz="3600" dirty="0" smtClean="0"/>
              <a:t>- </a:t>
            </a:r>
            <a:r>
              <a:rPr lang="en-AU" sz="3600" i="1" dirty="0" smtClean="0"/>
              <a:t>National Board</a:t>
            </a:r>
            <a:br>
              <a:rPr lang="en-AU" sz="3600" i="1" dirty="0" smtClean="0"/>
            </a:br>
            <a:r>
              <a:rPr lang="en-AU" sz="3600" dirty="0">
                <a:sym typeface="Wingdings" panose="05000000000000000000" pitchFamily="2" charset="2"/>
              </a:rPr>
              <a:t> </a:t>
            </a:r>
            <a:r>
              <a:rPr lang="en-AU" sz="3600" dirty="0" smtClean="0"/>
              <a:t>Jenny </a:t>
            </a:r>
            <a:r>
              <a:rPr lang="en-AU" sz="3600" dirty="0"/>
              <a:t>Von Der </a:t>
            </a:r>
            <a:r>
              <a:rPr lang="en-AU" sz="3600" dirty="0" smtClean="0"/>
              <a:t>Borch- </a:t>
            </a:r>
            <a:r>
              <a:rPr lang="en-AU" sz="3600" i="1" dirty="0" smtClean="0"/>
              <a:t>Co-Chair</a:t>
            </a:r>
            <a:r>
              <a:rPr lang="en-AU" sz="3600" dirty="0"/>
              <a:t/>
            </a:r>
            <a:br>
              <a:rPr lang="en-AU" sz="3600" dirty="0"/>
            </a:br>
            <a:r>
              <a:rPr lang="en-AU" sz="3600" dirty="0"/>
              <a:t/>
            </a:r>
            <a:br>
              <a:rPr lang="en-AU" sz="3600" dirty="0"/>
            </a:br>
            <a:r>
              <a:rPr lang="en-AU" sz="3600" dirty="0"/>
              <a:t/>
            </a:r>
            <a:br>
              <a:rPr lang="en-AU" sz="3600" dirty="0"/>
            </a:br>
            <a:r>
              <a:rPr lang="en-AU" sz="2700" dirty="0"/>
              <a:t/>
            </a:r>
            <a:br>
              <a:rPr lang="en-AU" sz="2700" dirty="0"/>
            </a:br>
            <a:r>
              <a:rPr lang="en-AU" sz="2700" dirty="0"/>
              <a:t/>
            </a:r>
            <a:br>
              <a:rPr lang="en-AU" sz="2700" dirty="0"/>
            </a:br>
            <a:r>
              <a:rPr lang="en-AU" sz="2700" dirty="0"/>
              <a:t/>
            </a:r>
            <a:br>
              <a:rPr lang="en-AU" sz="2700" dirty="0"/>
            </a:br>
            <a:r>
              <a:rPr lang="en-AU" sz="2700" dirty="0"/>
              <a:t/>
            </a:r>
            <a:br>
              <a:rPr lang="en-AU" sz="2700" dirty="0"/>
            </a:br>
            <a:r>
              <a:rPr lang="en-AU" sz="2700" dirty="0"/>
              <a:t/>
            </a:r>
            <a:br>
              <a:rPr lang="en-AU" sz="2700" dirty="0"/>
            </a:br>
            <a:r>
              <a:rPr lang="en-AU" sz="2700" dirty="0"/>
              <a:t/>
            </a:r>
            <a:br>
              <a:rPr lang="en-AU" sz="2700" dirty="0"/>
            </a:br>
            <a:r>
              <a:rPr lang="en-AU" sz="2700" dirty="0"/>
              <a:t/>
            </a:r>
            <a:br>
              <a:rPr lang="en-AU" sz="2700" dirty="0"/>
            </a:br>
            <a:r>
              <a:rPr lang="en-AU" sz="2700" dirty="0"/>
              <a:t/>
            </a:r>
            <a:br>
              <a:rPr lang="en-AU" sz="2700" dirty="0"/>
            </a:br>
            <a:r>
              <a:rPr lang="en-AU" sz="2700" dirty="0" smtClean="0"/>
              <a:t/>
            </a:r>
            <a:br>
              <a:rPr lang="en-AU" sz="2700" dirty="0" smtClean="0"/>
            </a:br>
            <a:endParaRPr lang="en-AU" sz="2700" dirty="0"/>
          </a:p>
        </p:txBody>
      </p:sp>
    </p:spTree>
    <p:extLst>
      <p:ext uri="{BB962C8B-B14F-4D97-AF65-F5344CB8AC3E}">
        <p14:creationId xmlns:p14="http://schemas.microsoft.com/office/powerpoint/2010/main" xmlns="" val="2506473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2" y="20782"/>
            <a:ext cx="12420600" cy="6858000"/>
          </a:xfrm>
        </p:spPr>
        <p:txBody>
          <a:bodyPr anchor="t">
            <a:normAutofit fontScale="90000"/>
          </a:bodyPr>
          <a:lstStyle/>
          <a:p>
            <a:pPr algn="l"/>
            <a:r>
              <a:rPr lang="en-US" sz="4000" b="1" dirty="0"/>
              <a:t>A</a:t>
            </a:r>
            <a:r>
              <a:rPr lang="en-US" sz="4000" b="1" dirty="0" smtClean="0"/>
              <a:t>GENDA Branch Meeting</a:t>
            </a:r>
            <a:br>
              <a:rPr lang="en-US" sz="4000" b="1" dirty="0" smtClean="0"/>
            </a:br>
            <a:r>
              <a:rPr lang="en-US" sz="4000" b="1" dirty="0" smtClean="0"/>
              <a:t/>
            </a:r>
            <a:br>
              <a:rPr lang="en-US" sz="4000" b="1" dirty="0" smtClean="0"/>
            </a:br>
            <a:r>
              <a:rPr lang="en-US" sz="2700" dirty="0" smtClean="0">
                <a:latin typeface="Century Gothic" panose="020B0502020202020204" pitchFamily="34" charset="0"/>
              </a:rPr>
              <a:t>	</a:t>
            </a:r>
            <a:br>
              <a:rPr lang="en-US" sz="2700" dirty="0" smtClean="0">
                <a:latin typeface="Century Gothic" panose="020B0502020202020204" pitchFamily="34" charset="0"/>
              </a:rPr>
            </a:br>
            <a:r>
              <a:rPr lang="en-US" sz="2700" b="1" dirty="0" smtClean="0">
                <a:latin typeface="Century Gothic" panose="020B0502020202020204" pitchFamily="34" charset="0"/>
              </a:rPr>
              <a:t>1.1 Present / Apologies- </a:t>
            </a:r>
            <a:r>
              <a:rPr lang="en-US" sz="2700" dirty="0" smtClean="0">
                <a:latin typeface="Century Gothic" panose="020B0502020202020204" pitchFamily="34" charset="0"/>
              </a:rPr>
              <a:t>Attendance, </a:t>
            </a:r>
            <a:r>
              <a:rPr lang="en-US" sz="2700" dirty="0">
                <a:latin typeface="Century Gothic" panose="020B0502020202020204" pitchFamily="34" charset="0"/>
              </a:rPr>
              <a:t>Recording </a:t>
            </a:r>
            <a:r>
              <a:rPr lang="en-US" sz="2700" dirty="0" smtClean="0">
                <a:latin typeface="Century Gothic" panose="020B0502020202020204" pitchFamily="34" charset="0"/>
              </a:rPr>
              <a:t>permission/ID badge</a:t>
            </a:r>
            <a:br>
              <a:rPr lang="en-US" sz="2700" dirty="0" smtClean="0">
                <a:latin typeface="Century Gothic" panose="020B0502020202020204" pitchFamily="34" charset="0"/>
              </a:rPr>
            </a:b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b="1" dirty="0" smtClean="0">
                <a:latin typeface="Century Gothic" panose="020B0502020202020204" pitchFamily="34" charset="0"/>
              </a:rPr>
              <a:t>1.2</a:t>
            </a:r>
            <a:r>
              <a:rPr lang="en-US" sz="2700" dirty="0" smtClean="0">
                <a:latin typeface="Century Gothic" panose="020B0502020202020204" pitchFamily="34" charset="0"/>
              </a:rPr>
              <a:t> </a:t>
            </a:r>
            <a:r>
              <a:rPr lang="en-US" sz="2700" b="1" dirty="0" smtClean="0">
                <a:latin typeface="Century Gothic" panose="020B0502020202020204" pitchFamily="34" charset="0"/>
              </a:rPr>
              <a:t>Apologies in advance: </a:t>
            </a:r>
            <a:r>
              <a:rPr lang="en-US" sz="2700" dirty="0" smtClean="0">
                <a:latin typeface="Century Gothic" panose="020B0502020202020204" pitchFamily="34" charset="0"/>
              </a:rPr>
              <a:t>Jenny Von Der Borch,</a:t>
            </a:r>
            <a:r>
              <a:rPr lang="en-US" sz="2700" b="1" dirty="0" smtClean="0">
                <a:latin typeface="Century Gothic" panose="020B0502020202020204" pitchFamily="34" charset="0"/>
              </a:rPr>
              <a:t> </a:t>
            </a:r>
            <a:r>
              <a:rPr lang="en-US" sz="2700" dirty="0" smtClean="0">
                <a:latin typeface="Century Gothic" panose="020B0502020202020204" pitchFamily="34" charset="0"/>
              </a:rPr>
              <a:t>Jayne Lehmann, Lilly Mountain</a:t>
            </a:r>
            <a:br>
              <a:rPr lang="en-US" sz="2700" dirty="0" smtClean="0">
                <a:latin typeface="Century Gothic" panose="020B0502020202020204" pitchFamily="34" charset="0"/>
              </a:rPr>
            </a:br>
            <a:r>
              <a:rPr lang="en-US" sz="2700" dirty="0" smtClean="0">
                <a:latin typeface="Century Gothic" panose="020B0502020202020204" pitchFamily="34" charset="0"/>
              </a:rPr>
              <a:t/>
            </a:r>
            <a:br>
              <a:rPr lang="en-US" sz="2700" dirty="0" smtClean="0">
                <a:latin typeface="Century Gothic" panose="020B0502020202020204" pitchFamily="34" charset="0"/>
              </a:rPr>
            </a:br>
            <a:r>
              <a:rPr lang="en-US" sz="2700" b="1" dirty="0" smtClean="0">
                <a:latin typeface="Century Gothic" panose="020B0502020202020204" pitchFamily="34" charset="0"/>
              </a:rPr>
              <a:t>1.3 Call for Member to Accept the minutes </a:t>
            </a:r>
            <a:r>
              <a:rPr lang="en-US" sz="2700" dirty="0" smtClean="0">
                <a:latin typeface="Century Gothic" panose="020B0502020202020204" pitchFamily="34" charset="0"/>
              </a:rPr>
              <a:t>from Sept 10th 2014 meeting</a:t>
            </a:r>
            <a:br>
              <a:rPr lang="en-US" sz="2700" dirty="0" smtClean="0">
                <a:latin typeface="Century Gothic" panose="020B0502020202020204" pitchFamily="34" charset="0"/>
              </a:rPr>
            </a:br>
            <a:r>
              <a:rPr lang="en-US" sz="2700" dirty="0" smtClean="0">
                <a:latin typeface="Century Gothic" panose="020B0502020202020204" pitchFamily="34" charset="0"/>
              </a:rPr>
              <a:t> </a:t>
            </a:r>
            <a:br>
              <a:rPr lang="en-US" sz="2700" dirty="0" smtClean="0">
                <a:latin typeface="Century Gothic" panose="020B0502020202020204" pitchFamily="34" charset="0"/>
              </a:rPr>
            </a:br>
            <a:r>
              <a:rPr lang="en-US" sz="2800" b="1" dirty="0" smtClean="0">
                <a:latin typeface="Century Gothic" panose="020B0502020202020204" pitchFamily="34" charset="0"/>
              </a:rPr>
              <a:t>2.0 </a:t>
            </a:r>
            <a:r>
              <a:rPr lang="en-US" sz="2800" b="1" dirty="0">
                <a:latin typeface="Century Gothic" panose="020B0502020202020204" pitchFamily="34" charset="0"/>
              </a:rPr>
              <a:t>Business </a:t>
            </a:r>
            <a:r>
              <a:rPr lang="en-US" sz="2800" b="1" dirty="0" smtClean="0">
                <a:latin typeface="Century Gothic" panose="020B0502020202020204" pitchFamily="34" charset="0"/>
              </a:rPr>
              <a:t>Arising from meeting 4</a:t>
            </a:r>
            <a:r>
              <a:rPr lang="en-US" sz="2800" b="1" baseline="30000" dirty="0" smtClean="0">
                <a:latin typeface="Century Gothic" panose="020B0502020202020204" pitchFamily="34" charset="0"/>
              </a:rPr>
              <a:t>th</a:t>
            </a:r>
            <a:r>
              <a:rPr lang="en-US" sz="2800" b="1" dirty="0" smtClean="0">
                <a:latin typeface="Century Gothic" panose="020B0502020202020204" pitchFamily="34" charset="0"/>
              </a:rPr>
              <a:t> December</a:t>
            </a:r>
            <a:br>
              <a:rPr lang="en-US" sz="2800" b="1" dirty="0" smtClean="0">
                <a:latin typeface="Century Gothic" panose="020B0502020202020204" pitchFamily="34" charset="0"/>
              </a:rPr>
            </a:br>
            <a:r>
              <a:rPr lang="en-US" sz="2800" b="1" dirty="0">
                <a:latin typeface="Century Gothic" panose="020B0502020202020204" pitchFamily="34" charset="0"/>
              </a:rPr>
              <a:t/>
            </a:r>
            <a:br>
              <a:rPr lang="en-US" sz="2800" b="1" dirty="0">
                <a:latin typeface="Century Gothic" panose="020B0502020202020204" pitchFamily="34" charset="0"/>
              </a:rPr>
            </a:br>
            <a:r>
              <a:rPr lang="en-US" sz="2800" b="1" dirty="0" smtClean="0">
                <a:latin typeface="Century Gothic" panose="020B0502020202020204" pitchFamily="34" charset="0"/>
              </a:rPr>
              <a:t>2.1 Outgoing Chair of Education Committee: </a:t>
            </a:r>
            <a:r>
              <a:rPr lang="en-US" sz="2800" dirty="0" smtClean="0">
                <a:latin typeface="Century Gothic" panose="020B0502020202020204" pitchFamily="34" charset="0"/>
              </a:rPr>
              <a:t>Thank you Teresa Barter</a:t>
            </a:r>
            <a:r>
              <a:rPr lang="en-US" sz="2800" b="1" dirty="0" smtClean="0">
                <a:latin typeface="Century Gothic" panose="020B0502020202020204" pitchFamily="34" charset="0"/>
              </a:rPr>
              <a:t/>
            </a:r>
            <a:br>
              <a:rPr lang="en-US" sz="2800" b="1" dirty="0" smtClean="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b="1" dirty="0" smtClean="0">
                <a:latin typeface="Century Gothic" panose="020B0502020202020204" pitchFamily="34" charset="0"/>
              </a:rPr>
              <a:t>2.2</a:t>
            </a:r>
            <a:r>
              <a:rPr lang="en-US" sz="2800" dirty="0" smtClean="0">
                <a:latin typeface="Century Gothic" panose="020B0502020202020204" pitchFamily="34" charset="0"/>
              </a:rPr>
              <a:t> </a:t>
            </a:r>
            <a:r>
              <a:rPr lang="en-US" sz="2800" b="1" dirty="0" smtClean="0">
                <a:latin typeface="Century Gothic" panose="020B0502020202020204" pitchFamily="34" charset="0"/>
              </a:rPr>
              <a:t>Correspondence</a:t>
            </a:r>
            <a:r>
              <a:rPr lang="en-US" sz="2800" dirty="0" smtClean="0">
                <a:latin typeface="Century Gothic" panose="020B0502020202020204" pitchFamily="34" charset="0"/>
              </a:rPr>
              <a:t>– </a:t>
            </a:r>
            <a:r>
              <a:rPr lang="en-US" sz="2800" dirty="0">
                <a:latin typeface="Century Gothic" panose="020B0502020202020204" pitchFamily="34" charset="0"/>
              </a:rPr>
              <a:t>Pam Smith, Secretary</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t>
            </a:r>
            <a:endParaRPr lang="en-AU" sz="2700" dirty="0"/>
          </a:p>
        </p:txBody>
      </p:sp>
    </p:spTree>
    <p:extLst>
      <p:ext uri="{BB962C8B-B14F-4D97-AF65-F5344CB8AC3E}">
        <p14:creationId xmlns:p14="http://schemas.microsoft.com/office/powerpoint/2010/main" xmlns="" val="1783705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2" y="20782"/>
            <a:ext cx="12420600" cy="6858000"/>
          </a:xfrm>
        </p:spPr>
        <p:txBody>
          <a:bodyPr anchor="t">
            <a:normAutofit fontScale="90000"/>
          </a:bodyPr>
          <a:lstStyle/>
          <a:p>
            <a:pPr algn="l"/>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b="1" dirty="0" smtClean="0">
                <a:latin typeface="Century Gothic" panose="020B0502020202020204" pitchFamily="34" charset="0"/>
              </a:rPr>
              <a:t>2.3 Finance </a:t>
            </a:r>
            <a:br>
              <a:rPr lang="en-US" sz="2800" b="1" dirty="0" smtClean="0">
                <a:latin typeface="Century Gothic" panose="020B0502020202020204" pitchFamily="34" charset="0"/>
              </a:rPr>
            </a:br>
            <a:r>
              <a:rPr lang="en-US" sz="2800" dirty="0" smtClean="0">
                <a:latin typeface="Century Gothic" panose="020B0502020202020204" pitchFamily="34" charset="0"/>
              </a:rPr>
              <a:t>Effie </a:t>
            </a:r>
            <a:r>
              <a:rPr lang="en-US" sz="2800" dirty="0" err="1" smtClean="0">
                <a:latin typeface="Century Gothic" panose="020B0502020202020204" pitchFamily="34" charset="0"/>
              </a:rPr>
              <a:t>Kopsaftis</a:t>
            </a: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b="1" dirty="0" smtClean="0">
                <a:latin typeface="Century Gothic" panose="020B0502020202020204" pitchFamily="34" charset="0"/>
              </a:rPr>
              <a:t>Profit &amp; Loss</a:t>
            </a:r>
            <a:br>
              <a:rPr lang="en-US" sz="2800" b="1" dirty="0" smtClean="0">
                <a:latin typeface="Century Gothic" panose="020B0502020202020204" pitchFamily="34" charset="0"/>
              </a:rPr>
            </a:br>
            <a:r>
              <a:rPr lang="en-US" sz="2800" b="1" dirty="0" smtClean="0">
                <a:latin typeface="Century Gothic" panose="020B0502020202020204" pitchFamily="34" charset="0"/>
              </a:rPr>
              <a:t/>
            </a:r>
            <a:br>
              <a:rPr lang="en-US" sz="2800" b="1" dirty="0" smtClean="0">
                <a:latin typeface="Century Gothic" panose="020B0502020202020204" pitchFamily="34" charset="0"/>
              </a:rPr>
            </a:br>
            <a:r>
              <a:rPr lang="en-US" sz="2800" dirty="0" smtClean="0">
                <a:latin typeface="Century Gothic" panose="020B0502020202020204" pitchFamily="34" charset="0"/>
              </a:rPr>
              <a:t>1/7/2014 to </a:t>
            </a:r>
            <a:br>
              <a:rPr lang="en-US" sz="2800" dirty="0" smtClean="0">
                <a:latin typeface="Century Gothic" panose="020B0502020202020204" pitchFamily="34" charset="0"/>
              </a:rPr>
            </a:br>
            <a:r>
              <a:rPr lang="en-US" sz="2800" dirty="0" smtClean="0">
                <a:latin typeface="Century Gothic" panose="020B0502020202020204" pitchFamily="34" charset="0"/>
              </a:rPr>
              <a:t>27/11/2014</a:t>
            </a:r>
            <a:br>
              <a:rPr lang="en-US" sz="2800" dirty="0" smtClean="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b="1" dirty="0">
                <a:latin typeface="Century Gothic" panose="020B0502020202020204" pitchFamily="34" charset="0"/>
              </a:rPr>
              <a:t>2.4 </a:t>
            </a:r>
            <a:r>
              <a:rPr lang="en-US" sz="2800" b="1" dirty="0" smtClean="0">
                <a:latin typeface="Century Gothic" panose="020B0502020202020204" pitchFamily="34" charset="0"/>
              </a:rPr>
              <a:t>National </a:t>
            </a:r>
            <a:r>
              <a:rPr lang="en-US" sz="2800" b="1" dirty="0">
                <a:latin typeface="Century Gothic" panose="020B0502020202020204" pitchFamily="34" charset="0"/>
              </a:rPr>
              <a:t>Board </a:t>
            </a: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smtClean="0">
                <a:latin typeface="Century Gothic" panose="020B0502020202020204" pitchFamily="34" charset="0"/>
              </a:rPr>
              <a:t>Member:</a:t>
            </a:r>
            <a:br>
              <a:rPr lang="en-US" sz="2800" dirty="0" smtClean="0">
                <a:latin typeface="Century Gothic" panose="020B0502020202020204" pitchFamily="34" charset="0"/>
              </a:rPr>
            </a:br>
            <a:r>
              <a:rPr lang="en-US" sz="2800" dirty="0" smtClean="0">
                <a:latin typeface="Century Gothic" panose="020B0502020202020204" pitchFamily="34" charset="0"/>
              </a:rPr>
              <a:t>Diana </a:t>
            </a:r>
            <a:r>
              <a:rPr lang="en-US" sz="2800" dirty="0" err="1">
                <a:latin typeface="Century Gothic" panose="020B0502020202020204" pitchFamily="34" charset="0"/>
              </a:rPr>
              <a:t>Sonnack</a:t>
            </a: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t>
            </a:r>
            <a:endParaRPr lang="en-AU" sz="2700" dirty="0"/>
          </a:p>
        </p:txBody>
      </p:sp>
      <p:pic>
        <p:nvPicPr>
          <p:cNvPr id="3" name="Picture 2"/>
          <p:cNvPicPr>
            <a:picLocks noChangeAspect="1"/>
          </p:cNvPicPr>
          <p:nvPr/>
        </p:nvPicPr>
        <p:blipFill>
          <a:blip r:embed="rId2" cstate="print"/>
          <a:stretch>
            <a:fillRect/>
          </a:stretch>
        </p:blipFill>
        <p:spPr>
          <a:xfrm>
            <a:off x="3048000" y="-3920836"/>
            <a:ext cx="9144000" cy="10744200"/>
          </a:xfrm>
          <a:prstGeom prst="rect">
            <a:avLst/>
          </a:prstGeom>
        </p:spPr>
      </p:pic>
    </p:spTree>
    <p:extLst>
      <p:ext uri="{BB962C8B-B14F-4D97-AF65-F5344CB8AC3E}">
        <p14:creationId xmlns:p14="http://schemas.microsoft.com/office/powerpoint/2010/main" xmlns="" val="3191838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ADEA Board training</a:t>
            </a:r>
            <a:endParaRPr lang="en-AU" dirty="0">
              <a:latin typeface="Arial" pitchFamily="34" charset="0"/>
              <a:cs typeface="Arial" pitchFamily="34" charset="0"/>
            </a:endParaRPr>
          </a:p>
        </p:txBody>
      </p:sp>
      <p:sp>
        <p:nvSpPr>
          <p:cNvPr id="3" name="Content Placeholder 2"/>
          <p:cNvSpPr>
            <a:spLocks noGrp="1"/>
          </p:cNvSpPr>
          <p:nvPr>
            <p:ph sz="quarter" idx="1"/>
          </p:nvPr>
        </p:nvSpPr>
        <p:spPr>
          <a:xfrm>
            <a:off x="1991544" y="1700808"/>
            <a:ext cx="7704856" cy="4873752"/>
          </a:xfrm>
        </p:spPr>
        <p:txBody>
          <a:bodyPr>
            <a:normAutofit/>
          </a:bodyPr>
          <a:lstStyle/>
          <a:p>
            <a:pPr>
              <a:spcBef>
                <a:spcPts val="1800"/>
              </a:spcBef>
            </a:pPr>
            <a:r>
              <a:rPr lang="en-US" sz="1600" dirty="0">
                <a:latin typeface="Arial" panose="020B0604020202020204" pitchFamily="34" charset="0"/>
                <a:cs typeface="Arial" panose="020B0604020202020204" pitchFamily="34" charset="0"/>
              </a:rPr>
              <a:t>Board members undertook Governance Training on Friday 21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November with Leah Fricke LLB(</a:t>
            </a:r>
            <a:r>
              <a:rPr lang="en-US" sz="1600" dirty="0" err="1">
                <a:latin typeface="Arial" panose="020B0604020202020204" pitchFamily="34" charset="0"/>
                <a:cs typeface="Arial" panose="020B0604020202020204" pitchFamily="34" charset="0"/>
              </a:rPr>
              <a:t>Hons</a:t>
            </a:r>
            <a:r>
              <a:rPr lang="en-US" sz="1600" dirty="0">
                <a:latin typeface="Arial" panose="020B0604020202020204" pitchFamily="34" charset="0"/>
                <a:cs typeface="Arial" panose="020B0604020202020204" pitchFamily="34" charset="0"/>
              </a:rPr>
              <a:t>)/BA, MBA, FGIA, FCIS, MAICD. </a:t>
            </a:r>
          </a:p>
          <a:p>
            <a:pPr>
              <a:spcBef>
                <a:spcPts val="1800"/>
              </a:spcBef>
            </a:pPr>
            <a:r>
              <a:rPr lang="en-US" sz="1600" dirty="0">
                <a:latin typeface="Arial" panose="020B0604020202020204" pitchFamily="34" charset="0"/>
                <a:cs typeface="Arial" panose="020B0604020202020204" pitchFamily="34" charset="0"/>
              </a:rPr>
              <a:t>Leah is a Governance Consultant and Non-Executive Director - has over 20 years legal experience and 10+ years in management roles working in a range of industries at all stages of development &amp; maturity. </a:t>
            </a:r>
          </a:p>
          <a:p>
            <a:pPr>
              <a:spcBef>
                <a:spcPts val="1800"/>
              </a:spcBef>
            </a:pPr>
            <a:r>
              <a:rPr lang="en-US" sz="1600" dirty="0">
                <a:latin typeface="Arial" panose="020B0604020202020204" pitchFamily="34" charset="0"/>
                <a:cs typeface="Arial" panose="020B0604020202020204" pitchFamily="34" charset="0"/>
              </a:rPr>
              <a:t>20 years as a governance professional in both private and public companies - has worked extensively with not for profit </a:t>
            </a:r>
            <a:r>
              <a:rPr lang="en-US" sz="1600" dirty="0" err="1">
                <a:latin typeface="Arial" panose="020B0604020202020204" pitchFamily="34" charset="0"/>
                <a:cs typeface="Arial" panose="020B0604020202020204" pitchFamily="34" charset="0"/>
              </a:rPr>
              <a:t>organisations</a:t>
            </a:r>
            <a:r>
              <a:rPr lang="en-US" sz="1600" dirty="0">
                <a:latin typeface="Arial" panose="020B0604020202020204" pitchFamily="34" charset="0"/>
                <a:cs typeface="Arial" panose="020B0604020202020204" pitchFamily="34" charset="0"/>
              </a:rPr>
              <a:t> to assist them to clarify the most efficient and productive role for a voluntary board to ensure appropriate monitoring and engagement with management and key stakeholders. </a:t>
            </a:r>
          </a:p>
          <a:p>
            <a:pPr>
              <a:spcBef>
                <a:spcPts val="1800"/>
              </a:spcBef>
            </a:pPr>
            <a:r>
              <a:rPr lang="en-US" sz="1600" dirty="0">
                <a:latin typeface="Arial" panose="020B0604020202020204" pitchFamily="34" charset="0"/>
                <a:cs typeface="Arial" panose="020B0604020202020204" pitchFamily="34" charset="0"/>
              </a:rPr>
              <a:t>This was a successful day and Directors were updated about the role of a board, relevant legislation and the need to be strategic in their thinking.</a:t>
            </a:r>
            <a:endParaRPr lang="en-AU"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500A2C2-24EF-4F8B-A571-3A6A45D795C7}" type="slidenum">
              <a:rPr lang="en-AU" smtClean="0"/>
              <a:pPr/>
              <a:t>9</a:t>
            </a:fld>
            <a:endParaRPr lang="en-AU"/>
          </a:p>
        </p:txBody>
      </p:sp>
      <p:sp>
        <p:nvSpPr>
          <p:cNvPr id="5" name="Footer Placeholder 4"/>
          <p:cNvSpPr>
            <a:spLocks noGrp="1"/>
          </p:cNvSpPr>
          <p:nvPr>
            <p:ph type="ftr" sz="quarter" idx="16"/>
          </p:nvPr>
        </p:nvSpPr>
        <p:spPr/>
        <p:txBody>
          <a:bodyPr/>
          <a:lstStyle/>
          <a:p>
            <a:r>
              <a:rPr lang="en-AU" smtClean="0">
                <a:solidFill>
                  <a:srgbClr val="B13F9A"/>
                </a:solidFill>
              </a:rPr>
              <a:t>adea.com.au</a:t>
            </a:r>
            <a:endParaRPr lang="en-AU">
              <a:solidFill>
                <a:srgbClr val="B13F9A"/>
              </a:solidFill>
            </a:endParaRPr>
          </a:p>
        </p:txBody>
      </p:sp>
    </p:spTree>
    <p:extLst>
      <p:ext uri="{BB962C8B-B14F-4D97-AF65-F5344CB8AC3E}">
        <p14:creationId xmlns:p14="http://schemas.microsoft.com/office/powerpoint/2010/main" xmlns="" val="190128243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nded Design Blue 16x9">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1314</Words>
  <Application>Microsoft Office PowerPoint</Application>
  <PresentationFormat>Custom</PresentationFormat>
  <Paragraphs>161</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Banded Design Blue 16x9</vt:lpstr>
      <vt:lpstr>Oriel</vt:lpstr>
      <vt:lpstr>Slide 1</vt:lpstr>
      <vt:lpstr>Meeting Opened   Acknowledgement of Kaurna Country</vt:lpstr>
      <vt:lpstr>Slide 3</vt:lpstr>
      <vt:lpstr>Slide 4</vt:lpstr>
      <vt:lpstr>Slide 5</vt:lpstr>
      <vt:lpstr>OUR CURRENT S.A  ADEA VOLUNTEERS:   Lauren Botting- Credentailling Committee  Jenny Johns- Education Organising Committee  Effie Kopsaftis- Treasurer  Jayne Lehman- Program Organising Committee  Christine Lester- Credentialling Committee  Lily Mountain- Program Organising Committee  Thelma Muchenje- Education Organising Committee  Luisa Pinto- Education Organising Committee  Neroli Price- Education Organising Committee  Barbara Sawyer- Program Organising Committee  Pamela Smith- Secretary  Diana Sonnack- National Board  Jenny Von Der Borch- Co-Chair            </vt:lpstr>
      <vt:lpstr>AGENDA Branch Meeting    1.1 Present / Apologies- Attendance, Recording permission/ID badge  1.2 Apologies in advance: Jenny Von Der Borch, Jayne Lehmann, Lilly Mountain  1.3 Call for Member to Accept the minutes from Sept 10th 2014 meeting   2.0 Business Arising from meeting 4th December  2.1 Outgoing Chair of Education Committee: Thank you Teresa Barter  2.2 Correspondence– Pam Smith, Secretary     </vt:lpstr>
      <vt:lpstr>  2.3 Finance  Effie Kopsaftis  Profit &amp; Loss  1/7/2014 to  27/11/2014       2.4 National Board  Member: Diana Sonnack    </vt:lpstr>
      <vt:lpstr>ADEA Board training</vt:lpstr>
      <vt:lpstr>Role &amp; scope of practice for cdes in Australia</vt:lpstr>
      <vt:lpstr>Constitutional changes</vt:lpstr>
      <vt:lpstr>Constitutional changes</vt:lpstr>
      <vt:lpstr>Cde of the year</vt:lpstr>
      <vt:lpstr>Slide 14</vt:lpstr>
      <vt:lpstr>Eligibility for Credentialling – Physiotherapists and Pharmacists</vt:lpstr>
      <vt:lpstr>Position Statement – Non Medical Prescribing</vt:lpstr>
      <vt:lpstr>State conferences</vt:lpstr>
      <vt:lpstr>Adea leverage</vt:lpstr>
      <vt:lpstr>Slide 19</vt:lpstr>
      <vt:lpstr>Slide 20</vt:lpstr>
      <vt:lpstr> </vt:lpstr>
      <vt:lpstr>PRESENTATION  </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2014-02-21T05:04:13Z</dcterms:created>
  <dcterms:modified xsi:type="dcterms:W3CDTF">2014-12-17T22:30:44Z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