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handoutMasterIdLst>
    <p:handoutMasterId r:id="rId13"/>
  </p:handoutMasterIdLst>
  <p:sldIdLst>
    <p:sldId id="256" r:id="rId2"/>
    <p:sldId id="308" r:id="rId3"/>
    <p:sldId id="320" r:id="rId4"/>
    <p:sldId id="318" r:id="rId5"/>
    <p:sldId id="315" r:id="rId6"/>
    <p:sldId id="316" r:id="rId7"/>
    <p:sldId id="317" r:id="rId8"/>
    <p:sldId id="323" r:id="rId9"/>
    <p:sldId id="321" r:id="rId10"/>
    <p:sldId id="322" r:id="rId11"/>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1">
          <p15:clr>
            <a:srgbClr val="A4A3A4"/>
          </p15:clr>
        </p15:guide>
        <p15:guide id="2" pos="312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y Le" initials="V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CC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3737" autoAdjust="0"/>
  </p:normalViewPr>
  <p:slideViewPr>
    <p:cSldViewPr>
      <p:cViewPr varScale="1">
        <p:scale>
          <a:sx n="42" d="100"/>
          <a:sy n="42" d="100"/>
        </p:scale>
        <p:origin x="132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4" d="100"/>
          <a:sy n="114" d="100"/>
        </p:scale>
        <p:origin x="-1494" y="-108"/>
      </p:cViewPr>
      <p:guideLst>
        <p:guide orient="horz" pos="2141"/>
        <p:guide pos="312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5622798" y="0"/>
            <a:ext cx="4301543" cy="339884"/>
          </a:xfrm>
          <a:prstGeom prst="rect">
            <a:avLst/>
          </a:prstGeom>
        </p:spPr>
        <p:txBody>
          <a:bodyPr vert="horz" lIns="91440" tIns="45720" rIns="91440" bIns="45720" rtlCol="0"/>
          <a:lstStyle>
            <a:lvl1pPr algn="r">
              <a:defRPr sz="1200"/>
            </a:lvl1pPr>
          </a:lstStyle>
          <a:p>
            <a:fld id="{6B600954-C5C2-41BD-BA96-CF57EF85B332}" type="datetimeFigureOut">
              <a:rPr lang="en-AU" smtClean="0"/>
              <a:pPr/>
              <a:t>1/06/2017</a:t>
            </a:fld>
            <a:endParaRPr lang="en-AU"/>
          </a:p>
        </p:txBody>
      </p:sp>
      <p:sp>
        <p:nvSpPr>
          <p:cNvPr id="4" name="Footer Placeholder 3"/>
          <p:cNvSpPr>
            <a:spLocks noGrp="1"/>
          </p:cNvSpPr>
          <p:nvPr>
            <p:ph type="ftr" sz="quarter" idx="2"/>
          </p:nvPr>
        </p:nvSpPr>
        <p:spPr>
          <a:xfrm>
            <a:off x="0" y="6456612"/>
            <a:ext cx="4301543" cy="339884"/>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5622798" y="6456612"/>
            <a:ext cx="4301543" cy="339884"/>
          </a:xfrm>
          <a:prstGeom prst="rect">
            <a:avLst/>
          </a:prstGeom>
        </p:spPr>
        <p:txBody>
          <a:bodyPr vert="horz" lIns="91440" tIns="45720" rIns="91440" bIns="45720" rtlCol="0" anchor="b"/>
          <a:lstStyle>
            <a:lvl1pPr algn="r">
              <a:defRPr sz="1200"/>
            </a:lvl1pPr>
          </a:lstStyle>
          <a:p>
            <a:fld id="{92E66051-3978-4036-BE3A-80B943161BDA}" type="slidenum">
              <a:rPr lang="en-AU" smtClean="0"/>
              <a:pPr/>
              <a:t>‹#›</a:t>
            </a:fld>
            <a:endParaRPr lang="en-AU"/>
          </a:p>
        </p:txBody>
      </p:sp>
    </p:spTree>
    <p:extLst>
      <p:ext uri="{BB962C8B-B14F-4D97-AF65-F5344CB8AC3E}">
        <p14:creationId xmlns:p14="http://schemas.microsoft.com/office/powerpoint/2010/main" val="13378440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5622798" y="0"/>
            <a:ext cx="4301543" cy="339884"/>
          </a:xfrm>
          <a:prstGeom prst="rect">
            <a:avLst/>
          </a:prstGeom>
        </p:spPr>
        <p:txBody>
          <a:bodyPr vert="horz" lIns="91440" tIns="45720" rIns="91440" bIns="45720" rtlCol="0"/>
          <a:lstStyle>
            <a:lvl1pPr algn="r">
              <a:defRPr sz="1200"/>
            </a:lvl1pPr>
          </a:lstStyle>
          <a:p>
            <a:fld id="{E657EB1C-6997-4381-9B67-D03148C2ECFC}" type="datetimeFigureOut">
              <a:rPr lang="en-AU" smtClean="0"/>
              <a:pPr/>
              <a:t>1/06/2017</a:t>
            </a:fld>
            <a:endParaRPr lang="en-AU"/>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992664" y="3228895"/>
            <a:ext cx="7941310" cy="305895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6456612"/>
            <a:ext cx="4301543" cy="339884"/>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5622798" y="6456612"/>
            <a:ext cx="4301543" cy="339884"/>
          </a:xfrm>
          <a:prstGeom prst="rect">
            <a:avLst/>
          </a:prstGeom>
        </p:spPr>
        <p:txBody>
          <a:bodyPr vert="horz" lIns="91440" tIns="45720" rIns="91440" bIns="45720" rtlCol="0" anchor="b"/>
          <a:lstStyle>
            <a:lvl1pPr algn="r">
              <a:defRPr sz="1200"/>
            </a:lvl1pPr>
          </a:lstStyle>
          <a:p>
            <a:fld id="{06FFF324-AEB7-4CF3-9FBB-55AA5A6CF586}" type="slidenum">
              <a:rPr lang="en-AU" smtClean="0"/>
              <a:pPr/>
              <a:t>‹#›</a:t>
            </a:fld>
            <a:endParaRPr lang="en-AU"/>
          </a:p>
        </p:txBody>
      </p:sp>
    </p:spTree>
    <p:extLst>
      <p:ext uri="{BB962C8B-B14F-4D97-AF65-F5344CB8AC3E}">
        <p14:creationId xmlns:p14="http://schemas.microsoft.com/office/powerpoint/2010/main" val="2961906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06FFF324-AEB7-4CF3-9FBB-55AA5A6CF586}" type="slidenum">
              <a:rPr lang="en-AU" smtClean="0"/>
              <a:pPr/>
              <a:t>1</a:t>
            </a:fld>
            <a:endParaRPr lang="en-AU"/>
          </a:p>
        </p:txBody>
      </p:sp>
    </p:spTree>
    <p:extLst>
      <p:ext uri="{BB962C8B-B14F-4D97-AF65-F5344CB8AC3E}">
        <p14:creationId xmlns:p14="http://schemas.microsoft.com/office/powerpoint/2010/main" val="2360422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6FFF324-AEB7-4CF3-9FBB-55AA5A6CF586}" type="slidenum">
              <a:rPr lang="en-AU" smtClean="0"/>
              <a:pPr/>
              <a:t>2</a:t>
            </a:fld>
            <a:endParaRPr lang="en-AU"/>
          </a:p>
        </p:txBody>
      </p:sp>
    </p:spTree>
    <p:extLst>
      <p:ext uri="{BB962C8B-B14F-4D97-AF65-F5344CB8AC3E}">
        <p14:creationId xmlns:p14="http://schemas.microsoft.com/office/powerpoint/2010/main" val="3003370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6FFF324-AEB7-4CF3-9FBB-55AA5A6CF586}" type="slidenum">
              <a:rPr lang="en-AU" smtClean="0"/>
              <a:pPr/>
              <a:t>3</a:t>
            </a:fld>
            <a:endParaRPr lang="en-AU"/>
          </a:p>
        </p:txBody>
      </p:sp>
    </p:spTree>
    <p:extLst>
      <p:ext uri="{BB962C8B-B14F-4D97-AF65-F5344CB8AC3E}">
        <p14:creationId xmlns:p14="http://schemas.microsoft.com/office/powerpoint/2010/main" val="243799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 ADEA Credentialling Committee recently  undertook a review of the guidelines as part of ADEAs ongoing commitment to quality improvement. </a:t>
            </a:r>
          </a:p>
          <a:p>
            <a:r>
              <a:rPr lang="en-AU" dirty="0" smtClean="0"/>
              <a:t>The guide was reviewed for clarity and examples of activities that can be claimed under each category was outline including what evidence is required by the assessors to validate the activity. </a:t>
            </a:r>
          </a:p>
          <a:p>
            <a:r>
              <a:rPr lang="en-AU" dirty="0" smtClean="0"/>
              <a:t>The point allocation was also reviewed and for some activities a cap was placed on how many points could be claimed per year. </a:t>
            </a:r>
          </a:p>
          <a:p>
            <a:r>
              <a:rPr lang="en-AU" dirty="0" smtClean="0"/>
              <a:t>Some activities were moved from category 4 to better reflect the learning potential of the activity as per feedback from the ADEA members via branch executive</a:t>
            </a:r>
            <a:r>
              <a:rPr lang="en-AU" baseline="0" dirty="0" smtClean="0"/>
              <a:t> teams.</a:t>
            </a:r>
            <a:endParaRPr lang="en-AU" dirty="0"/>
          </a:p>
        </p:txBody>
      </p:sp>
      <p:sp>
        <p:nvSpPr>
          <p:cNvPr id="4" name="Slide Number Placeholder 3"/>
          <p:cNvSpPr>
            <a:spLocks noGrp="1"/>
          </p:cNvSpPr>
          <p:nvPr>
            <p:ph type="sldNum" sz="quarter" idx="10"/>
          </p:nvPr>
        </p:nvSpPr>
        <p:spPr/>
        <p:txBody>
          <a:bodyPr/>
          <a:lstStyle/>
          <a:p>
            <a:fld id="{06FFF324-AEB7-4CF3-9FBB-55AA5A6CF586}" type="slidenum">
              <a:rPr lang="en-AU" smtClean="0"/>
              <a:pPr/>
              <a:t>4</a:t>
            </a:fld>
            <a:endParaRPr lang="en-AU"/>
          </a:p>
        </p:txBody>
      </p:sp>
    </p:spTree>
    <p:extLst>
      <p:ext uri="{BB962C8B-B14F-4D97-AF65-F5344CB8AC3E}">
        <p14:creationId xmlns:p14="http://schemas.microsoft.com/office/powerpoint/2010/main" val="2647106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Remember all activities should be directly related in some way to the clinical,</a:t>
            </a:r>
            <a:r>
              <a:rPr lang="en-AU" baseline="0" dirty="0" smtClean="0"/>
              <a:t> managerial or research components of education for people with diabetes or prediabetes. You need to outline how these activities are improving your skills and knowledge. For example, as a way of improving my community group facilitation skills, I presented a poster that I developed to a community group OR as part of improving my leadership skills I participated in a community committee that was looking at ways in the community to prevent prediabetes and diabetes. </a:t>
            </a:r>
            <a:endParaRPr lang="en-AU" dirty="0"/>
          </a:p>
        </p:txBody>
      </p:sp>
      <p:sp>
        <p:nvSpPr>
          <p:cNvPr id="4" name="Slide Number Placeholder 3"/>
          <p:cNvSpPr>
            <a:spLocks noGrp="1"/>
          </p:cNvSpPr>
          <p:nvPr>
            <p:ph type="sldNum" sz="quarter" idx="10"/>
          </p:nvPr>
        </p:nvSpPr>
        <p:spPr/>
        <p:txBody>
          <a:bodyPr/>
          <a:lstStyle/>
          <a:p>
            <a:fld id="{06FFF324-AEB7-4CF3-9FBB-55AA5A6CF586}" type="slidenum">
              <a:rPr lang="en-AU" smtClean="0"/>
              <a:pPr/>
              <a:t>5</a:t>
            </a:fld>
            <a:endParaRPr lang="en-AU"/>
          </a:p>
        </p:txBody>
      </p:sp>
    </p:spTree>
    <p:extLst>
      <p:ext uri="{BB962C8B-B14F-4D97-AF65-F5344CB8AC3E}">
        <p14:creationId xmlns:p14="http://schemas.microsoft.com/office/powerpoint/2010/main" val="2674494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6FFF324-AEB7-4CF3-9FBB-55AA5A6CF586}" type="slidenum">
              <a:rPr lang="en-AU" smtClean="0"/>
              <a:pPr/>
              <a:t>7</a:t>
            </a:fld>
            <a:endParaRPr lang="en-AU"/>
          </a:p>
        </p:txBody>
      </p:sp>
    </p:spTree>
    <p:extLst>
      <p:ext uri="{BB962C8B-B14F-4D97-AF65-F5344CB8AC3E}">
        <p14:creationId xmlns:p14="http://schemas.microsoft.com/office/powerpoint/2010/main" val="34622310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 cap</a:t>
            </a:r>
            <a:r>
              <a:rPr lang="en-AU" baseline="0" dirty="0" smtClean="0"/>
              <a:t> on the number of points for particular activities reflects that the committee is keen to see CDEs undertake a variety of activities and again I need to reinforce that activities that you undertake as part of your CPD should be activities that you are undertaking to learn or enhance your skills they are not activities that you undertake on a daily basis that you do over and over. – You need to demonstrate that your are actually learning something by undertaking the activity.  </a:t>
            </a:r>
            <a:endParaRPr lang="en-AU" dirty="0"/>
          </a:p>
        </p:txBody>
      </p:sp>
      <p:sp>
        <p:nvSpPr>
          <p:cNvPr id="4" name="Slide Number Placeholder 3"/>
          <p:cNvSpPr>
            <a:spLocks noGrp="1"/>
          </p:cNvSpPr>
          <p:nvPr>
            <p:ph type="sldNum" sz="quarter" idx="10"/>
          </p:nvPr>
        </p:nvSpPr>
        <p:spPr/>
        <p:txBody>
          <a:bodyPr/>
          <a:lstStyle/>
          <a:p>
            <a:fld id="{06FFF324-AEB7-4CF3-9FBB-55AA5A6CF586}" type="slidenum">
              <a:rPr lang="en-AU" smtClean="0"/>
              <a:pPr/>
              <a:t>8</a:t>
            </a:fld>
            <a:endParaRPr lang="en-AU"/>
          </a:p>
        </p:txBody>
      </p:sp>
    </p:spTree>
    <p:extLst>
      <p:ext uri="{BB962C8B-B14F-4D97-AF65-F5344CB8AC3E}">
        <p14:creationId xmlns:p14="http://schemas.microsoft.com/office/powerpoint/2010/main" val="1856238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6FFF324-AEB7-4CF3-9FBB-55AA5A6CF586}" type="slidenum">
              <a:rPr lang="en-AU" smtClean="0"/>
              <a:pPr/>
              <a:t>9</a:t>
            </a:fld>
            <a:endParaRPr lang="en-AU"/>
          </a:p>
        </p:txBody>
      </p:sp>
    </p:spTree>
    <p:extLst>
      <p:ext uri="{BB962C8B-B14F-4D97-AF65-F5344CB8AC3E}">
        <p14:creationId xmlns:p14="http://schemas.microsoft.com/office/powerpoint/2010/main" val="1266465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aseline="0" dirty="0" smtClean="0"/>
              <a:t>Some endorsed externally developed courses use the ADEA Learning Management System. The Learning Management System requires members to register and create a log in profile. Members are encouraged to ring or email National Office staff if they are having any problems logging into the LMS.  ADEA is currently uploading recordings from the National and Branch conferences that will assist in </a:t>
            </a:r>
            <a:r>
              <a:rPr lang="en-AU" baseline="0" smtClean="0"/>
              <a:t>gaining the </a:t>
            </a:r>
            <a:r>
              <a:rPr lang="en-AU" baseline="0" dirty="0" smtClean="0"/>
              <a:t>required ADEA endorsed points. </a:t>
            </a:r>
            <a:endParaRPr lang="en-AU" dirty="0"/>
          </a:p>
        </p:txBody>
      </p:sp>
      <p:sp>
        <p:nvSpPr>
          <p:cNvPr id="4" name="Slide Number Placeholder 3"/>
          <p:cNvSpPr>
            <a:spLocks noGrp="1"/>
          </p:cNvSpPr>
          <p:nvPr>
            <p:ph type="sldNum" sz="quarter" idx="10"/>
          </p:nvPr>
        </p:nvSpPr>
        <p:spPr/>
        <p:txBody>
          <a:bodyPr/>
          <a:lstStyle/>
          <a:p>
            <a:fld id="{06FFF324-AEB7-4CF3-9FBB-55AA5A6CF586}" type="slidenum">
              <a:rPr lang="en-AU" smtClean="0"/>
              <a:pPr/>
              <a:t>10</a:t>
            </a:fld>
            <a:endParaRPr lang="en-AU"/>
          </a:p>
        </p:txBody>
      </p:sp>
    </p:spTree>
    <p:extLst>
      <p:ext uri="{BB962C8B-B14F-4D97-AF65-F5344CB8AC3E}">
        <p14:creationId xmlns:p14="http://schemas.microsoft.com/office/powerpoint/2010/main" val="3676937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70CBBC6-5832-4EBE-B5F1-BFBDE3F8133C}" type="datetime1">
              <a:rPr lang="en-AU" smtClean="0"/>
              <a:pPr/>
              <a:t>1/06/2017</a:t>
            </a:fld>
            <a:endParaRPr lang="en-AU"/>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en-AU" smtClean="0"/>
              <a:t>adea.com.au</a:t>
            </a:r>
            <a:endParaRPr lang="en-AU"/>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500A2C2-24EF-4F8B-A571-3A6A45D795C7}"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17977C-B82B-45DD-BE1F-BAB905D15A96}" type="datetime1">
              <a:rPr lang="en-AU" smtClean="0"/>
              <a:pPr/>
              <a:t>1/06/2017</a:t>
            </a:fld>
            <a:endParaRPr lang="en-AU"/>
          </a:p>
        </p:txBody>
      </p:sp>
      <p:sp>
        <p:nvSpPr>
          <p:cNvPr id="5" name="Footer Placeholder 4"/>
          <p:cNvSpPr>
            <a:spLocks noGrp="1"/>
          </p:cNvSpPr>
          <p:nvPr>
            <p:ph type="ftr" sz="quarter" idx="11"/>
          </p:nvPr>
        </p:nvSpPr>
        <p:spPr/>
        <p:txBody>
          <a:bodyPr/>
          <a:lstStyle/>
          <a:p>
            <a:r>
              <a:rPr lang="en-AU" smtClean="0"/>
              <a:t>adea.com.au</a:t>
            </a:r>
            <a:endParaRPr lang="en-AU"/>
          </a:p>
        </p:txBody>
      </p:sp>
      <p:sp>
        <p:nvSpPr>
          <p:cNvPr id="6" name="Slide Number Placeholder 5"/>
          <p:cNvSpPr>
            <a:spLocks noGrp="1"/>
          </p:cNvSpPr>
          <p:nvPr>
            <p:ph type="sldNum" sz="quarter" idx="12"/>
          </p:nvPr>
        </p:nvSpPr>
        <p:spPr/>
        <p:txBody>
          <a:bodyPr/>
          <a:lstStyle/>
          <a:p>
            <a:fld id="{F500A2C2-24EF-4F8B-A571-3A6A45D795C7}"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33FF29-799A-41A4-8CD1-F5B4C3CB9690}" type="datetime1">
              <a:rPr lang="en-AU" smtClean="0"/>
              <a:pPr/>
              <a:t>1/06/2017</a:t>
            </a:fld>
            <a:endParaRPr lang="en-AU"/>
          </a:p>
        </p:txBody>
      </p:sp>
      <p:sp>
        <p:nvSpPr>
          <p:cNvPr id="5" name="Footer Placeholder 4"/>
          <p:cNvSpPr>
            <a:spLocks noGrp="1"/>
          </p:cNvSpPr>
          <p:nvPr>
            <p:ph type="ftr" sz="quarter" idx="11"/>
          </p:nvPr>
        </p:nvSpPr>
        <p:spPr/>
        <p:txBody>
          <a:bodyPr/>
          <a:lstStyle/>
          <a:p>
            <a:r>
              <a:rPr lang="en-AU" smtClean="0"/>
              <a:t>adea.com.au</a:t>
            </a:r>
            <a:endParaRPr lang="en-AU"/>
          </a:p>
        </p:txBody>
      </p:sp>
      <p:sp>
        <p:nvSpPr>
          <p:cNvPr id="6" name="Slide Number Placeholder 5"/>
          <p:cNvSpPr>
            <a:spLocks noGrp="1"/>
          </p:cNvSpPr>
          <p:nvPr>
            <p:ph type="sldNum" sz="quarter" idx="12"/>
          </p:nvPr>
        </p:nvSpPr>
        <p:spPr/>
        <p:txBody>
          <a:bodyPr/>
          <a:lstStyle/>
          <a:p>
            <a:fld id="{F500A2C2-24EF-4F8B-A571-3A6A45D795C7}"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DB2FE83-EC7D-4A5F-8DF7-ACF5F5588E07}" type="datetime1">
              <a:rPr lang="en-AU" smtClean="0"/>
              <a:pPr/>
              <a:t>1/06/2017</a:t>
            </a:fld>
            <a:endParaRPr lang="en-AU"/>
          </a:p>
        </p:txBody>
      </p:sp>
      <p:sp>
        <p:nvSpPr>
          <p:cNvPr id="9" name="Slide Number Placeholder 8"/>
          <p:cNvSpPr>
            <a:spLocks noGrp="1"/>
          </p:cNvSpPr>
          <p:nvPr>
            <p:ph type="sldNum" sz="quarter" idx="15"/>
          </p:nvPr>
        </p:nvSpPr>
        <p:spPr/>
        <p:txBody>
          <a:bodyPr rtlCol="0"/>
          <a:lstStyle/>
          <a:p>
            <a:fld id="{F500A2C2-24EF-4F8B-A571-3A6A45D795C7}" type="slidenum">
              <a:rPr lang="en-AU" smtClean="0"/>
              <a:pPr/>
              <a:t>‹#›</a:t>
            </a:fld>
            <a:endParaRPr lang="en-AU"/>
          </a:p>
        </p:txBody>
      </p:sp>
      <p:sp>
        <p:nvSpPr>
          <p:cNvPr id="10" name="Footer Placeholder 9"/>
          <p:cNvSpPr>
            <a:spLocks noGrp="1"/>
          </p:cNvSpPr>
          <p:nvPr>
            <p:ph type="ftr" sz="quarter" idx="16"/>
          </p:nvPr>
        </p:nvSpPr>
        <p:spPr/>
        <p:txBody>
          <a:bodyPr rtlCol="0"/>
          <a:lstStyle/>
          <a:p>
            <a:r>
              <a:rPr lang="en-AU" smtClean="0"/>
              <a:t>adea.com.au</a:t>
            </a:r>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599B100-87B2-4DA1-AA76-0A6764367F93}" type="datetime1">
              <a:rPr lang="en-AU" smtClean="0"/>
              <a:pPr/>
              <a:t>1/06/2017</a:t>
            </a:fld>
            <a:endParaRPr lang="en-AU"/>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en-AU" smtClean="0"/>
              <a:t>adea.com.au</a:t>
            </a:r>
            <a:endParaRPr lang="en-AU"/>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500A2C2-24EF-4F8B-A571-3A6A45D795C7}" type="slidenum">
              <a:rPr lang="en-AU" smtClean="0"/>
              <a:pPr/>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1B039FD-8B31-47A1-BBF8-1A2E5B2A6964}" type="datetime1">
              <a:rPr lang="en-AU" smtClean="0"/>
              <a:pPr/>
              <a:t>1/06/2017</a:t>
            </a:fld>
            <a:endParaRPr lang="en-AU"/>
          </a:p>
        </p:txBody>
      </p:sp>
      <p:sp>
        <p:nvSpPr>
          <p:cNvPr id="6" name="Footer Placeholder 5"/>
          <p:cNvSpPr>
            <a:spLocks noGrp="1"/>
          </p:cNvSpPr>
          <p:nvPr>
            <p:ph type="ftr" sz="quarter" idx="11"/>
          </p:nvPr>
        </p:nvSpPr>
        <p:spPr/>
        <p:txBody>
          <a:bodyPr/>
          <a:lstStyle/>
          <a:p>
            <a:r>
              <a:rPr lang="en-AU" smtClean="0"/>
              <a:t>adea.com.au</a:t>
            </a:r>
            <a:endParaRPr lang="en-AU"/>
          </a:p>
        </p:txBody>
      </p:sp>
      <p:sp>
        <p:nvSpPr>
          <p:cNvPr id="7" name="Slide Number Placeholder 6"/>
          <p:cNvSpPr>
            <a:spLocks noGrp="1"/>
          </p:cNvSpPr>
          <p:nvPr>
            <p:ph type="sldNum" sz="quarter" idx="12"/>
          </p:nvPr>
        </p:nvSpPr>
        <p:spPr/>
        <p:txBody>
          <a:bodyPr/>
          <a:lstStyle/>
          <a:p>
            <a:fld id="{F500A2C2-24EF-4F8B-A571-3A6A45D795C7}" type="slidenum">
              <a:rPr lang="en-AU" smtClean="0"/>
              <a:pPr/>
              <a:t>‹#›</a:t>
            </a:fld>
            <a:endParaRPr lang="en-AU"/>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5390E2C-B832-4085-B773-46C2FEB8D9C3}" type="datetime1">
              <a:rPr lang="en-AU" smtClean="0"/>
              <a:pPr/>
              <a:t>1/06/2017</a:t>
            </a:fld>
            <a:endParaRPr lang="en-AU"/>
          </a:p>
        </p:txBody>
      </p:sp>
      <p:sp>
        <p:nvSpPr>
          <p:cNvPr id="8" name="Footer Placeholder 7"/>
          <p:cNvSpPr>
            <a:spLocks noGrp="1"/>
          </p:cNvSpPr>
          <p:nvPr>
            <p:ph type="ftr" sz="quarter" idx="11"/>
          </p:nvPr>
        </p:nvSpPr>
        <p:spPr/>
        <p:txBody>
          <a:bodyPr/>
          <a:lstStyle/>
          <a:p>
            <a:r>
              <a:rPr lang="en-AU" smtClean="0"/>
              <a:t>adea.com.au</a:t>
            </a:r>
            <a:endParaRPr lang="en-AU"/>
          </a:p>
        </p:txBody>
      </p:sp>
      <p:sp>
        <p:nvSpPr>
          <p:cNvPr id="9" name="Slide Number Placeholder 8"/>
          <p:cNvSpPr>
            <a:spLocks noGrp="1"/>
          </p:cNvSpPr>
          <p:nvPr>
            <p:ph type="sldNum" sz="quarter" idx="12"/>
          </p:nvPr>
        </p:nvSpPr>
        <p:spPr/>
        <p:txBody>
          <a:bodyPr/>
          <a:lstStyle/>
          <a:p>
            <a:fld id="{F500A2C2-24EF-4F8B-A571-3A6A45D795C7}" type="slidenum">
              <a:rPr lang="en-AU" smtClean="0"/>
              <a:pPr/>
              <a:t>‹#›</a:t>
            </a:fld>
            <a:endParaRPr lang="en-AU"/>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9936A89-050D-4372-83FA-C487B3EFF50A}" type="datetime1">
              <a:rPr lang="en-AU" smtClean="0"/>
              <a:pPr/>
              <a:t>1/06/2017</a:t>
            </a:fld>
            <a:endParaRPr lang="en-AU"/>
          </a:p>
        </p:txBody>
      </p:sp>
      <p:sp>
        <p:nvSpPr>
          <p:cNvPr id="7" name="Slide Number Placeholder 6"/>
          <p:cNvSpPr>
            <a:spLocks noGrp="1"/>
          </p:cNvSpPr>
          <p:nvPr>
            <p:ph type="sldNum" sz="quarter" idx="11"/>
          </p:nvPr>
        </p:nvSpPr>
        <p:spPr/>
        <p:txBody>
          <a:bodyPr rtlCol="0"/>
          <a:lstStyle/>
          <a:p>
            <a:fld id="{F500A2C2-24EF-4F8B-A571-3A6A45D795C7}" type="slidenum">
              <a:rPr lang="en-AU" smtClean="0"/>
              <a:pPr/>
              <a:t>‹#›</a:t>
            </a:fld>
            <a:endParaRPr lang="en-AU"/>
          </a:p>
        </p:txBody>
      </p:sp>
      <p:sp>
        <p:nvSpPr>
          <p:cNvPr id="8" name="Footer Placeholder 7"/>
          <p:cNvSpPr>
            <a:spLocks noGrp="1"/>
          </p:cNvSpPr>
          <p:nvPr>
            <p:ph type="ftr" sz="quarter" idx="12"/>
          </p:nvPr>
        </p:nvSpPr>
        <p:spPr/>
        <p:txBody>
          <a:bodyPr rtlCol="0"/>
          <a:lstStyle/>
          <a:p>
            <a:r>
              <a:rPr lang="en-AU" smtClean="0"/>
              <a:t>adea.com.au</a:t>
            </a:r>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F69AD4-B7E5-4212-9266-20BAD20AC5C6}" type="datetime1">
              <a:rPr lang="en-AU" smtClean="0"/>
              <a:pPr/>
              <a:t>1/06/2017</a:t>
            </a:fld>
            <a:endParaRPr lang="en-AU"/>
          </a:p>
        </p:txBody>
      </p:sp>
      <p:sp>
        <p:nvSpPr>
          <p:cNvPr id="3" name="Footer Placeholder 2"/>
          <p:cNvSpPr>
            <a:spLocks noGrp="1"/>
          </p:cNvSpPr>
          <p:nvPr>
            <p:ph type="ftr" sz="quarter" idx="11"/>
          </p:nvPr>
        </p:nvSpPr>
        <p:spPr/>
        <p:txBody>
          <a:bodyPr/>
          <a:lstStyle/>
          <a:p>
            <a:r>
              <a:rPr lang="en-AU" smtClean="0"/>
              <a:t>adea.com.au</a:t>
            </a:r>
            <a:endParaRPr lang="en-AU"/>
          </a:p>
        </p:txBody>
      </p:sp>
      <p:sp>
        <p:nvSpPr>
          <p:cNvPr id="4" name="Slide Number Placeholder 3"/>
          <p:cNvSpPr>
            <a:spLocks noGrp="1"/>
          </p:cNvSpPr>
          <p:nvPr>
            <p:ph type="sldNum" sz="quarter" idx="12"/>
          </p:nvPr>
        </p:nvSpPr>
        <p:spPr/>
        <p:txBody>
          <a:bodyPr/>
          <a:lstStyle/>
          <a:p>
            <a:fld id="{F500A2C2-24EF-4F8B-A571-3A6A45D795C7}"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03AF8513-C12B-40ED-8E0D-4D1966C38DCF}" type="datetime1">
              <a:rPr lang="en-AU" smtClean="0"/>
              <a:pPr/>
              <a:t>1/06/2017</a:t>
            </a:fld>
            <a:endParaRPr lang="en-AU"/>
          </a:p>
        </p:txBody>
      </p:sp>
      <p:sp>
        <p:nvSpPr>
          <p:cNvPr id="22" name="Slide Number Placeholder 21"/>
          <p:cNvSpPr>
            <a:spLocks noGrp="1"/>
          </p:cNvSpPr>
          <p:nvPr>
            <p:ph type="sldNum" sz="quarter" idx="15"/>
          </p:nvPr>
        </p:nvSpPr>
        <p:spPr/>
        <p:txBody>
          <a:bodyPr rtlCol="0"/>
          <a:lstStyle/>
          <a:p>
            <a:fld id="{F500A2C2-24EF-4F8B-A571-3A6A45D795C7}" type="slidenum">
              <a:rPr lang="en-AU" smtClean="0"/>
              <a:pPr/>
              <a:t>‹#›</a:t>
            </a:fld>
            <a:endParaRPr lang="en-AU"/>
          </a:p>
        </p:txBody>
      </p:sp>
      <p:sp>
        <p:nvSpPr>
          <p:cNvPr id="23" name="Footer Placeholder 22"/>
          <p:cNvSpPr>
            <a:spLocks noGrp="1"/>
          </p:cNvSpPr>
          <p:nvPr>
            <p:ph type="ftr" sz="quarter" idx="16"/>
          </p:nvPr>
        </p:nvSpPr>
        <p:spPr/>
        <p:txBody>
          <a:bodyPr rtlCol="0"/>
          <a:lstStyle/>
          <a:p>
            <a:r>
              <a:rPr lang="en-AU" smtClean="0"/>
              <a:t>adea.com.au</a:t>
            </a:r>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242F619-E179-4ED7-9648-FF695A03E92F}" type="datetime1">
              <a:rPr lang="en-AU" smtClean="0"/>
              <a:pPr/>
              <a:t>1/06/2017</a:t>
            </a:fld>
            <a:endParaRPr lang="en-AU"/>
          </a:p>
        </p:txBody>
      </p:sp>
      <p:sp>
        <p:nvSpPr>
          <p:cNvPr id="18" name="Slide Number Placeholder 17"/>
          <p:cNvSpPr>
            <a:spLocks noGrp="1"/>
          </p:cNvSpPr>
          <p:nvPr>
            <p:ph type="sldNum" sz="quarter" idx="11"/>
          </p:nvPr>
        </p:nvSpPr>
        <p:spPr/>
        <p:txBody>
          <a:bodyPr rtlCol="0"/>
          <a:lstStyle/>
          <a:p>
            <a:fld id="{F500A2C2-24EF-4F8B-A571-3A6A45D795C7}" type="slidenum">
              <a:rPr lang="en-AU" smtClean="0"/>
              <a:pPr/>
              <a:t>‹#›</a:t>
            </a:fld>
            <a:endParaRPr lang="en-AU"/>
          </a:p>
        </p:txBody>
      </p:sp>
      <p:sp>
        <p:nvSpPr>
          <p:cNvPr id="21" name="Footer Placeholder 20"/>
          <p:cNvSpPr>
            <a:spLocks noGrp="1"/>
          </p:cNvSpPr>
          <p:nvPr>
            <p:ph type="ftr" sz="quarter" idx="12"/>
          </p:nvPr>
        </p:nvSpPr>
        <p:spPr/>
        <p:txBody>
          <a:bodyPr rtlCol="0"/>
          <a:lstStyle/>
          <a:p>
            <a:r>
              <a:rPr lang="en-AU" smtClean="0"/>
              <a:t>adea.com.au</a:t>
            </a:r>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F002BDD-9E7E-478E-8747-24F681D596B5}" type="datetime1">
              <a:rPr lang="en-AU" smtClean="0"/>
              <a:pPr/>
              <a:t>1/06/2017</a:t>
            </a:fld>
            <a:endParaRPr lang="en-AU"/>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n-AU" smtClean="0"/>
              <a:t>adea.com.au</a:t>
            </a:r>
            <a:endParaRPr lang="en-AU"/>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500A2C2-24EF-4F8B-A571-3A6A45D795C7}" type="slidenum">
              <a:rPr lang="en-AU" smtClean="0"/>
              <a:pPr/>
              <a:t>‹#›</a:t>
            </a:fld>
            <a:endParaRPr lang="en-AU"/>
          </a:p>
        </p:txBody>
      </p:sp>
      <p:pic>
        <p:nvPicPr>
          <p:cNvPr id="15" name="Picture 14" descr="ADEA logo June2013_jpg.jpg"/>
          <p:cNvPicPr>
            <a:picLocks noChangeAspect="1"/>
          </p:cNvPicPr>
          <p:nvPr/>
        </p:nvPicPr>
        <p:blipFill>
          <a:blip r:embed="rId13" cstate="print"/>
          <a:stretch>
            <a:fillRect/>
          </a:stretch>
        </p:blipFill>
        <p:spPr>
          <a:xfrm>
            <a:off x="457200" y="5656619"/>
            <a:ext cx="1440000" cy="81141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r"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adea.com.au/credentialling/lifelong-learnin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learning.adea.com.au/lms/login/index.ph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DEA logo June2013_jpg.jpg"/>
          <p:cNvPicPr>
            <a:picLocks noChangeAspect="1"/>
          </p:cNvPicPr>
          <p:nvPr/>
        </p:nvPicPr>
        <p:blipFill>
          <a:blip r:embed="rId3" cstate="print"/>
          <a:stretch>
            <a:fillRect/>
          </a:stretch>
        </p:blipFill>
        <p:spPr>
          <a:xfrm>
            <a:off x="2974789" y="2529000"/>
            <a:ext cx="3194423" cy="1800000"/>
          </a:xfrm>
          <a:prstGeom prst="rect">
            <a:avLst/>
          </a:prstGeom>
        </p:spPr>
      </p:pic>
      <p:sp>
        <p:nvSpPr>
          <p:cNvPr id="3" name="Subtitle 2"/>
          <p:cNvSpPr>
            <a:spLocks noGrp="1"/>
          </p:cNvSpPr>
          <p:nvPr>
            <p:ph type="subTitle" idx="1"/>
          </p:nvPr>
        </p:nvSpPr>
        <p:spPr/>
        <p:txBody>
          <a:bodyPr/>
          <a:lstStyle/>
          <a:p>
            <a:r>
              <a:rPr lang="en-AU" dirty="0" smtClean="0"/>
              <a:t>Australian Diabetes Educators Association</a:t>
            </a:r>
          </a:p>
          <a:p>
            <a:r>
              <a:rPr lang="en-AU" dirty="0" smtClean="0"/>
              <a:t>Changes to the CPD Guidelines 2017</a:t>
            </a:r>
            <a:endParaRPr lang="en-A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Where can I find out about ADEA endorsed Activities? </a:t>
            </a:r>
            <a:endParaRPr lang="en-AU" dirty="0"/>
          </a:p>
        </p:txBody>
      </p:sp>
      <p:sp>
        <p:nvSpPr>
          <p:cNvPr id="3" name="Content Placeholder 2"/>
          <p:cNvSpPr>
            <a:spLocks noGrp="1"/>
          </p:cNvSpPr>
          <p:nvPr>
            <p:ph sz="quarter" idx="1"/>
          </p:nvPr>
        </p:nvSpPr>
        <p:spPr/>
        <p:txBody>
          <a:bodyPr/>
          <a:lstStyle/>
          <a:p>
            <a:endParaRPr lang="en-AU" dirty="0" smtClean="0"/>
          </a:p>
          <a:p>
            <a:r>
              <a:rPr lang="en-AU" dirty="0" smtClean="0">
                <a:latin typeface="Calibri" panose="020F0502020204030204" pitchFamily="34" charset="0"/>
              </a:rPr>
              <a:t>ADEAs </a:t>
            </a:r>
            <a:r>
              <a:rPr lang="en-AU" dirty="0">
                <a:latin typeface="Calibri" panose="020F0502020204030204" pitchFamily="34" charset="0"/>
              </a:rPr>
              <a:t>website </a:t>
            </a:r>
            <a:r>
              <a:rPr lang="en-AU" dirty="0">
                <a:solidFill>
                  <a:srgbClr val="0070C0"/>
                </a:solidFill>
                <a:latin typeface="Calibri" panose="020F0502020204030204" pitchFamily="34" charset="0"/>
                <a:hlinkClick r:id="rId3"/>
              </a:rPr>
              <a:t>https://www.adea.com.au/credentialling/lifelong-learning</a:t>
            </a:r>
            <a:r>
              <a:rPr lang="en-AU" dirty="0" smtClean="0">
                <a:solidFill>
                  <a:srgbClr val="0070C0"/>
                </a:solidFill>
                <a:latin typeface="Calibri" panose="020F0502020204030204" pitchFamily="34" charset="0"/>
                <a:hlinkClick r:id="rId3"/>
              </a:rPr>
              <a:t>/</a:t>
            </a:r>
            <a:endParaRPr lang="en-AU" dirty="0" smtClean="0">
              <a:solidFill>
                <a:srgbClr val="0070C0"/>
              </a:solidFill>
              <a:latin typeface="Calibri" panose="020F0502020204030204" pitchFamily="34" charset="0"/>
            </a:endParaRPr>
          </a:p>
          <a:p>
            <a:endParaRPr lang="en-AU" dirty="0" smtClean="0">
              <a:latin typeface="Calibri" panose="020F0502020204030204" pitchFamily="34" charset="0"/>
            </a:endParaRPr>
          </a:p>
          <a:p>
            <a:r>
              <a:rPr lang="en-AU" dirty="0" smtClean="0">
                <a:latin typeface="Calibri" panose="020F0502020204030204" pitchFamily="34" charset="0"/>
              </a:rPr>
              <a:t>ADEA fortnightly e-newsletter</a:t>
            </a:r>
          </a:p>
          <a:p>
            <a:endParaRPr lang="en-AU" dirty="0" smtClean="0">
              <a:latin typeface="Calibri" panose="020F0502020204030204" pitchFamily="34" charset="0"/>
            </a:endParaRPr>
          </a:p>
          <a:p>
            <a:r>
              <a:rPr lang="en-AU" dirty="0" smtClean="0">
                <a:latin typeface="Calibri" panose="020F0502020204030204" pitchFamily="34" charset="0"/>
              </a:rPr>
              <a:t>ADEA Learning Management </a:t>
            </a:r>
            <a:r>
              <a:rPr lang="en-AU" dirty="0">
                <a:latin typeface="Calibri" panose="020F0502020204030204" pitchFamily="34" charset="0"/>
              </a:rPr>
              <a:t>System </a:t>
            </a:r>
            <a:r>
              <a:rPr lang="en-AU" dirty="0">
                <a:latin typeface="Calibri" panose="020F0502020204030204" pitchFamily="34" charset="0"/>
                <a:hlinkClick r:id="rId4"/>
              </a:rPr>
              <a:t>https://</a:t>
            </a:r>
            <a:r>
              <a:rPr lang="en-AU" dirty="0" smtClean="0">
                <a:latin typeface="Calibri" panose="020F0502020204030204" pitchFamily="34" charset="0"/>
                <a:hlinkClick r:id="rId4"/>
              </a:rPr>
              <a:t>learning.adea.com.au/lms/login/index.php</a:t>
            </a:r>
            <a:endParaRPr lang="en-AU" dirty="0" smtClean="0">
              <a:latin typeface="Calibri" panose="020F0502020204030204" pitchFamily="34" charset="0"/>
            </a:endParaRPr>
          </a:p>
          <a:p>
            <a:endParaRPr lang="en-AU" dirty="0"/>
          </a:p>
          <a:p>
            <a:endParaRPr lang="en-AU" dirty="0"/>
          </a:p>
        </p:txBody>
      </p:sp>
      <p:sp>
        <p:nvSpPr>
          <p:cNvPr id="4" name="Slide Number Placeholder 3"/>
          <p:cNvSpPr>
            <a:spLocks noGrp="1"/>
          </p:cNvSpPr>
          <p:nvPr>
            <p:ph type="sldNum" sz="quarter" idx="15"/>
          </p:nvPr>
        </p:nvSpPr>
        <p:spPr/>
        <p:txBody>
          <a:bodyPr/>
          <a:lstStyle/>
          <a:p>
            <a:fld id="{F500A2C2-24EF-4F8B-A571-3A6A45D795C7}" type="slidenum">
              <a:rPr lang="en-AU" smtClean="0"/>
              <a:pPr/>
              <a:t>10</a:t>
            </a:fld>
            <a:endParaRPr lang="en-AU"/>
          </a:p>
        </p:txBody>
      </p:sp>
    </p:spTree>
    <p:extLst>
      <p:ext uri="{BB962C8B-B14F-4D97-AF65-F5344CB8AC3E}">
        <p14:creationId xmlns:p14="http://schemas.microsoft.com/office/powerpoint/2010/main" val="516879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AU" dirty="0" smtClean="0"/>
              <a:t>Things you need to know about your CPD portfolio</a:t>
            </a:r>
            <a:endParaRPr lang="en-AU" dirty="0"/>
          </a:p>
        </p:txBody>
      </p:sp>
      <p:sp>
        <p:nvSpPr>
          <p:cNvPr id="6" name="Content Placeholder 5"/>
          <p:cNvSpPr>
            <a:spLocks noGrp="1"/>
          </p:cNvSpPr>
          <p:nvPr>
            <p:ph sz="quarter" idx="1"/>
          </p:nvPr>
        </p:nvSpPr>
        <p:spPr/>
        <p:txBody>
          <a:bodyPr>
            <a:normAutofit/>
          </a:bodyPr>
          <a:lstStyle/>
          <a:p>
            <a:r>
              <a:rPr lang="en-AU" sz="2000" dirty="0" smtClean="0">
                <a:latin typeface="Calibri" pitchFamily="34" charset="0"/>
              </a:rPr>
              <a:t>Your CPD portfolio should be used as a repository for all the CPD activities that you undertake during the year. </a:t>
            </a:r>
          </a:p>
          <a:p>
            <a:r>
              <a:rPr lang="en-AU" sz="2000" dirty="0" smtClean="0">
                <a:latin typeface="Calibri" pitchFamily="34" charset="0"/>
              </a:rPr>
              <a:t>The </a:t>
            </a:r>
            <a:r>
              <a:rPr lang="en-AU" sz="2000" dirty="0" smtClean="0">
                <a:solidFill>
                  <a:srgbClr val="00B0F0"/>
                </a:solidFill>
                <a:latin typeface="Calibri" pitchFamily="34" charset="0"/>
              </a:rPr>
              <a:t>updated guidelines </a:t>
            </a:r>
            <a:r>
              <a:rPr lang="en-AU" sz="2000" dirty="0" smtClean="0">
                <a:latin typeface="Calibri" pitchFamily="34" charset="0"/>
              </a:rPr>
              <a:t>provide you with examples of the evidence that is required for assessors to validate your CPD activity claims. </a:t>
            </a:r>
          </a:p>
          <a:p>
            <a:r>
              <a:rPr lang="en-AU" sz="2000" dirty="0" smtClean="0">
                <a:latin typeface="Calibri" pitchFamily="34" charset="0"/>
              </a:rPr>
              <a:t>The ADEA </a:t>
            </a:r>
            <a:r>
              <a:rPr lang="en-AU" sz="2000" dirty="0" smtClean="0">
                <a:solidFill>
                  <a:srgbClr val="00B0F0"/>
                </a:solidFill>
                <a:latin typeface="Calibri" pitchFamily="34" charset="0"/>
              </a:rPr>
              <a:t>IT system has been adjusted</a:t>
            </a:r>
            <a:r>
              <a:rPr lang="en-AU" sz="2000" dirty="0" smtClean="0">
                <a:latin typeface="Calibri" pitchFamily="34" charset="0"/>
              </a:rPr>
              <a:t> to allow you to assign the appropriate number of points to the activity</a:t>
            </a:r>
          </a:p>
          <a:p>
            <a:r>
              <a:rPr lang="en-AU" sz="2000" dirty="0" smtClean="0">
                <a:latin typeface="Calibri" pitchFamily="34" charset="0"/>
              </a:rPr>
              <a:t>There should be a clear link between your identified learning goals, the activities you undertake and your learning outcomes. </a:t>
            </a:r>
          </a:p>
        </p:txBody>
      </p:sp>
      <p:sp>
        <p:nvSpPr>
          <p:cNvPr id="4" name="Slide Number Placeholder 3"/>
          <p:cNvSpPr>
            <a:spLocks noGrp="1"/>
          </p:cNvSpPr>
          <p:nvPr>
            <p:ph type="sldNum" sz="quarter" idx="15"/>
          </p:nvPr>
        </p:nvSpPr>
        <p:spPr/>
        <p:txBody>
          <a:bodyPr/>
          <a:lstStyle/>
          <a:p>
            <a:fld id="{F500A2C2-24EF-4F8B-A571-3A6A45D795C7}" type="slidenum">
              <a:rPr lang="en-AU" smtClean="0"/>
              <a:pPr/>
              <a:t>2</a:t>
            </a:fld>
            <a:endParaRPr lang="en-A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About CPD Activities </a:t>
            </a:r>
            <a:endParaRPr lang="en-AU" dirty="0"/>
          </a:p>
        </p:txBody>
      </p:sp>
      <p:sp>
        <p:nvSpPr>
          <p:cNvPr id="3" name="Content Placeholder 2"/>
          <p:cNvSpPr>
            <a:spLocks noGrp="1"/>
          </p:cNvSpPr>
          <p:nvPr>
            <p:ph sz="quarter" idx="1"/>
          </p:nvPr>
        </p:nvSpPr>
        <p:spPr/>
        <p:txBody>
          <a:bodyPr>
            <a:normAutofit/>
          </a:bodyPr>
          <a:lstStyle/>
          <a:p>
            <a:pPr marL="0" indent="0">
              <a:buNone/>
            </a:pPr>
            <a:r>
              <a:rPr lang="en-AU" sz="2800" dirty="0" smtClean="0">
                <a:latin typeface="Calibri" pitchFamily="34" charset="0"/>
              </a:rPr>
              <a:t>CPD activities:</a:t>
            </a:r>
          </a:p>
          <a:p>
            <a:r>
              <a:rPr lang="en-AU" sz="2800" dirty="0">
                <a:latin typeface="Calibri" pitchFamily="34" charset="0"/>
              </a:rPr>
              <a:t>A</a:t>
            </a:r>
            <a:r>
              <a:rPr lang="en-AU" sz="2800" dirty="0" smtClean="0">
                <a:latin typeface="Calibri" pitchFamily="34" charset="0"/>
              </a:rPr>
              <a:t>re activities </a:t>
            </a:r>
            <a:r>
              <a:rPr lang="en-AU" sz="2800" dirty="0">
                <a:latin typeface="Calibri" pitchFamily="34" charset="0"/>
              </a:rPr>
              <a:t>that </a:t>
            </a:r>
            <a:r>
              <a:rPr lang="en-AU" sz="2800" dirty="0" smtClean="0">
                <a:latin typeface="Calibri" pitchFamily="34" charset="0"/>
              </a:rPr>
              <a:t>have been undertaken </a:t>
            </a:r>
            <a:r>
              <a:rPr lang="en-AU" sz="2800" dirty="0">
                <a:latin typeface="Calibri" pitchFamily="34" charset="0"/>
              </a:rPr>
              <a:t>to improve your knowledge and </a:t>
            </a:r>
            <a:r>
              <a:rPr lang="en-AU" sz="2800" dirty="0" smtClean="0">
                <a:latin typeface="Calibri" pitchFamily="34" charset="0"/>
              </a:rPr>
              <a:t>skills. </a:t>
            </a:r>
          </a:p>
          <a:p>
            <a:r>
              <a:rPr lang="en-AU" sz="2800" dirty="0">
                <a:latin typeface="Calibri" pitchFamily="34" charset="0"/>
              </a:rPr>
              <a:t>S</a:t>
            </a:r>
            <a:r>
              <a:rPr lang="en-AU" sz="2800" dirty="0" smtClean="0">
                <a:latin typeface="Calibri" pitchFamily="34" charset="0"/>
              </a:rPr>
              <a:t>hould maintain or enhance your competence as a CDE </a:t>
            </a:r>
          </a:p>
          <a:p>
            <a:r>
              <a:rPr lang="en-AU" sz="2800" dirty="0" smtClean="0">
                <a:latin typeface="Calibri" pitchFamily="34" charset="0"/>
              </a:rPr>
              <a:t>Can be activities </a:t>
            </a:r>
            <a:r>
              <a:rPr lang="en-AU" sz="2800" dirty="0">
                <a:latin typeface="Calibri" pitchFamily="34" charset="0"/>
              </a:rPr>
              <a:t>that you undertake </a:t>
            </a:r>
            <a:r>
              <a:rPr lang="en-AU" sz="2800" dirty="0" smtClean="0">
                <a:latin typeface="Calibri" pitchFamily="34" charset="0"/>
              </a:rPr>
              <a:t>as part </a:t>
            </a:r>
            <a:r>
              <a:rPr lang="en-AU" sz="2800" dirty="0">
                <a:latin typeface="Calibri" pitchFamily="34" charset="0"/>
              </a:rPr>
              <a:t>of your </a:t>
            </a:r>
            <a:r>
              <a:rPr lang="en-AU" sz="2800" dirty="0" smtClean="0">
                <a:latin typeface="Calibri" pitchFamily="34" charset="0"/>
              </a:rPr>
              <a:t>usual role at work as long as you reflect on what you learnt from the activity. </a:t>
            </a:r>
          </a:p>
          <a:p>
            <a:endParaRPr lang="en-AU" dirty="0">
              <a:latin typeface="Calibri" pitchFamily="34" charset="0"/>
            </a:endParaRPr>
          </a:p>
          <a:p>
            <a:endParaRPr lang="en-AU" dirty="0"/>
          </a:p>
        </p:txBody>
      </p:sp>
      <p:sp>
        <p:nvSpPr>
          <p:cNvPr id="4" name="Slide Number Placeholder 3"/>
          <p:cNvSpPr>
            <a:spLocks noGrp="1"/>
          </p:cNvSpPr>
          <p:nvPr>
            <p:ph type="sldNum" sz="quarter" idx="15"/>
          </p:nvPr>
        </p:nvSpPr>
        <p:spPr/>
        <p:txBody>
          <a:bodyPr/>
          <a:lstStyle/>
          <a:p>
            <a:fld id="{F500A2C2-24EF-4F8B-A571-3A6A45D795C7}" type="slidenum">
              <a:rPr lang="en-AU" smtClean="0"/>
              <a:pPr/>
              <a:t>3</a:t>
            </a:fld>
            <a:endParaRPr lang="en-AU"/>
          </a:p>
        </p:txBody>
      </p:sp>
    </p:spTree>
    <p:extLst>
      <p:ext uri="{BB962C8B-B14F-4D97-AF65-F5344CB8AC3E}">
        <p14:creationId xmlns:p14="http://schemas.microsoft.com/office/powerpoint/2010/main" val="1482430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467600" cy="1143000"/>
          </a:xfrm>
        </p:spPr>
        <p:txBody>
          <a:bodyPr/>
          <a:lstStyle/>
          <a:p>
            <a:pPr algn="ctr"/>
            <a:r>
              <a:rPr lang="en-AU" dirty="0" smtClean="0"/>
              <a:t>What changes have been made to the CPD Guide?</a:t>
            </a:r>
            <a:endParaRPr lang="en-AU" dirty="0"/>
          </a:p>
        </p:txBody>
      </p:sp>
      <p:sp>
        <p:nvSpPr>
          <p:cNvPr id="3" name="Content Placeholder 2"/>
          <p:cNvSpPr>
            <a:spLocks noGrp="1"/>
          </p:cNvSpPr>
          <p:nvPr>
            <p:ph sz="quarter" idx="1"/>
          </p:nvPr>
        </p:nvSpPr>
        <p:spPr>
          <a:xfrm>
            <a:off x="457200" y="1386589"/>
            <a:ext cx="7467600" cy="4873752"/>
          </a:xfrm>
        </p:spPr>
        <p:txBody>
          <a:bodyPr>
            <a:normAutofit/>
          </a:bodyPr>
          <a:lstStyle/>
          <a:p>
            <a:r>
              <a:rPr lang="en-AU" sz="2300" dirty="0" smtClean="0">
                <a:latin typeface="Calibri" panose="020F0502020204030204" pitchFamily="34" charset="0"/>
              </a:rPr>
              <a:t>Changes to the CPD Guide </a:t>
            </a:r>
            <a:r>
              <a:rPr lang="en-AU" sz="2300" dirty="0" smtClean="0">
                <a:solidFill>
                  <a:srgbClr val="00B0F0"/>
                </a:solidFill>
                <a:latin typeface="Calibri" panose="020F0502020204030204" pitchFamily="34" charset="0"/>
              </a:rPr>
              <a:t>reflect an ongoing commitment by ADEA to improve the quality </a:t>
            </a:r>
            <a:r>
              <a:rPr lang="en-AU" sz="2300" dirty="0" smtClean="0">
                <a:latin typeface="Calibri" panose="020F0502020204030204" pitchFamily="34" charset="0"/>
              </a:rPr>
              <a:t>of CPD activities undertaken by a CDE. </a:t>
            </a:r>
          </a:p>
          <a:p>
            <a:r>
              <a:rPr lang="en-AU" sz="2300" dirty="0" smtClean="0">
                <a:latin typeface="Calibri" panose="020F0502020204030204" pitchFamily="34" charset="0"/>
              </a:rPr>
              <a:t>Some of the changes include</a:t>
            </a:r>
            <a:r>
              <a:rPr lang="en-AU" sz="2300" dirty="0" smtClean="0">
                <a:solidFill>
                  <a:srgbClr val="00B0F0"/>
                </a:solidFill>
                <a:latin typeface="Calibri" panose="020F0502020204030204" pitchFamily="34" charset="0"/>
              </a:rPr>
              <a:t>:</a:t>
            </a:r>
          </a:p>
          <a:p>
            <a:pPr>
              <a:buFont typeface="Wingdings" panose="05000000000000000000" pitchFamily="2" charset="2"/>
              <a:buChar char="q"/>
            </a:pPr>
            <a:r>
              <a:rPr lang="en-AU" sz="2300" dirty="0" smtClean="0">
                <a:solidFill>
                  <a:srgbClr val="00B0F0"/>
                </a:solidFill>
                <a:latin typeface="Calibri" panose="020F0502020204030204" pitchFamily="34" charset="0"/>
              </a:rPr>
              <a:t>Capped number of points that can be claimed </a:t>
            </a:r>
            <a:r>
              <a:rPr lang="en-AU" sz="2300" dirty="0" smtClean="0">
                <a:latin typeface="Calibri" panose="020F0502020204030204" pitchFamily="34" charset="0"/>
              </a:rPr>
              <a:t>for some activities (e.g. you can not claim more than 5 CPD points per year for meetings with pharmaceutical reps) </a:t>
            </a:r>
          </a:p>
          <a:p>
            <a:pPr>
              <a:buFont typeface="Wingdings" panose="05000000000000000000" pitchFamily="2" charset="2"/>
              <a:buChar char="q"/>
            </a:pPr>
            <a:r>
              <a:rPr lang="en-AU" sz="2300" dirty="0" smtClean="0">
                <a:solidFill>
                  <a:srgbClr val="00B0F0"/>
                </a:solidFill>
                <a:latin typeface="Calibri" panose="020F0502020204030204" pitchFamily="34" charset="0"/>
              </a:rPr>
              <a:t>Reallocation </a:t>
            </a:r>
            <a:r>
              <a:rPr lang="en-AU" sz="2300" dirty="0">
                <a:solidFill>
                  <a:srgbClr val="00B0F0"/>
                </a:solidFill>
                <a:latin typeface="Calibri" panose="020F0502020204030204" pitchFamily="34" charset="0"/>
              </a:rPr>
              <a:t>of activities from Category 4 </a:t>
            </a:r>
            <a:r>
              <a:rPr lang="en-AU" sz="2300" dirty="0">
                <a:latin typeface="Calibri" panose="020F0502020204030204" pitchFamily="34" charset="0"/>
              </a:rPr>
              <a:t>so that they can be counted towards </a:t>
            </a:r>
            <a:r>
              <a:rPr lang="en-AU" sz="2300" dirty="0" smtClean="0">
                <a:latin typeface="Calibri" panose="020F0502020204030204" pitchFamily="34" charset="0"/>
              </a:rPr>
              <a:t>the compulsory </a:t>
            </a:r>
            <a:r>
              <a:rPr lang="en-AU" sz="2300" dirty="0">
                <a:latin typeface="Calibri" panose="020F0502020204030204" pitchFamily="34" charset="0"/>
              </a:rPr>
              <a:t>CPD </a:t>
            </a:r>
            <a:r>
              <a:rPr lang="en-AU" sz="2300" dirty="0" smtClean="0">
                <a:latin typeface="Calibri" panose="020F0502020204030204" pitchFamily="34" charset="0"/>
              </a:rPr>
              <a:t>requirements.</a:t>
            </a:r>
            <a:endParaRPr lang="en-AU" sz="2300" dirty="0">
              <a:latin typeface="Calibri" panose="020F0502020204030204" pitchFamily="34" charset="0"/>
            </a:endParaRPr>
          </a:p>
          <a:p>
            <a:pPr>
              <a:buFont typeface="Wingdings" panose="05000000000000000000" pitchFamily="2" charset="2"/>
              <a:buChar char="q"/>
            </a:pPr>
            <a:endParaRPr lang="en-AU" sz="2300" dirty="0" smtClean="0"/>
          </a:p>
          <a:p>
            <a:endParaRPr lang="en-AU" sz="2300" dirty="0">
              <a:solidFill>
                <a:srgbClr val="00B0F0"/>
              </a:solidFill>
            </a:endParaRPr>
          </a:p>
          <a:p>
            <a:endParaRPr lang="en-AU" dirty="0" smtClean="0"/>
          </a:p>
          <a:p>
            <a:endParaRPr lang="en-AU" dirty="0"/>
          </a:p>
        </p:txBody>
      </p:sp>
      <p:sp>
        <p:nvSpPr>
          <p:cNvPr id="4" name="Slide Number Placeholder 3"/>
          <p:cNvSpPr>
            <a:spLocks noGrp="1"/>
          </p:cNvSpPr>
          <p:nvPr>
            <p:ph type="sldNum" sz="quarter" idx="15"/>
          </p:nvPr>
        </p:nvSpPr>
        <p:spPr/>
        <p:txBody>
          <a:bodyPr/>
          <a:lstStyle/>
          <a:p>
            <a:fld id="{F500A2C2-24EF-4F8B-A571-3A6A45D795C7}" type="slidenum">
              <a:rPr lang="en-AU" smtClean="0"/>
              <a:pPr/>
              <a:t>4</a:t>
            </a:fld>
            <a:endParaRPr lang="en-AU"/>
          </a:p>
        </p:txBody>
      </p:sp>
    </p:spTree>
    <p:extLst>
      <p:ext uri="{BB962C8B-B14F-4D97-AF65-F5344CB8AC3E}">
        <p14:creationId xmlns:p14="http://schemas.microsoft.com/office/powerpoint/2010/main" val="1649865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smtClean="0"/>
              <a:t>Activities that were previously in Category 4 that you can now claim under Category 2 </a:t>
            </a:r>
            <a:endParaRPr lang="en-AU" dirty="0"/>
          </a:p>
        </p:txBody>
      </p:sp>
      <p:sp>
        <p:nvSpPr>
          <p:cNvPr id="3" name="Content Placeholder 2"/>
          <p:cNvSpPr>
            <a:spLocks noGrp="1"/>
          </p:cNvSpPr>
          <p:nvPr>
            <p:ph sz="quarter" idx="1"/>
          </p:nvPr>
        </p:nvSpPr>
        <p:spPr/>
        <p:txBody>
          <a:bodyPr/>
          <a:lstStyle/>
          <a:p>
            <a:r>
              <a:rPr lang="en-AU" dirty="0">
                <a:latin typeface="Calibri" panose="020F0502020204030204" pitchFamily="34" charset="0"/>
              </a:rPr>
              <a:t>Membership of a committee or working party   </a:t>
            </a:r>
          </a:p>
          <a:p>
            <a:r>
              <a:rPr lang="en-AU" dirty="0">
                <a:latin typeface="Calibri" panose="020F0502020204030204" pitchFamily="34" charset="0"/>
              </a:rPr>
              <a:t>Development or implementation of a community awareness program </a:t>
            </a:r>
          </a:p>
          <a:p>
            <a:r>
              <a:rPr lang="en-AU" dirty="0">
                <a:latin typeface="Calibri" panose="020F0502020204030204" pitchFamily="34" charset="0"/>
              </a:rPr>
              <a:t>Presentations / lectures / poster display to community groups </a:t>
            </a:r>
          </a:p>
          <a:p>
            <a:r>
              <a:rPr lang="en-AU" dirty="0">
                <a:latin typeface="Calibri" panose="020F0502020204030204" pitchFamily="34" charset="0"/>
              </a:rPr>
              <a:t>Participation in a community committee or working party </a:t>
            </a:r>
          </a:p>
          <a:p>
            <a:endParaRPr lang="en-AU" dirty="0"/>
          </a:p>
        </p:txBody>
      </p:sp>
      <p:sp>
        <p:nvSpPr>
          <p:cNvPr id="4" name="Slide Number Placeholder 3"/>
          <p:cNvSpPr>
            <a:spLocks noGrp="1"/>
          </p:cNvSpPr>
          <p:nvPr>
            <p:ph type="sldNum" sz="quarter" idx="15"/>
          </p:nvPr>
        </p:nvSpPr>
        <p:spPr/>
        <p:txBody>
          <a:bodyPr/>
          <a:lstStyle/>
          <a:p>
            <a:fld id="{F500A2C2-24EF-4F8B-A571-3A6A45D795C7}" type="slidenum">
              <a:rPr lang="en-AU" smtClean="0"/>
              <a:pPr/>
              <a:t>5</a:t>
            </a:fld>
            <a:endParaRPr lang="en-AU"/>
          </a:p>
        </p:txBody>
      </p:sp>
    </p:spTree>
    <p:extLst>
      <p:ext uri="{BB962C8B-B14F-4D97-AF65-F5344CB8AC3E}">
        <p14:creationId xmlns:p14="http://schemas.microsoft.com/office/powerpoint/2010/main" val="1893553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Activities that were previously in Category 4 that you can now claim under Category </a:t>
            </a:r>
            <a:r>
              <a:rPr lang="en-AU" dirty="0" smtClean="0"/>
              <a:t>3 </a:t>
            </a:r>
            <a:endParaRPr lang="en-AU" dirty="0"/>
          </a:p>
        </p:txBody>
      </p:sp>
      <p:sp>
        <p:nvSpPr>
          <p:cNvPr id="3" name="Content Placeholder 2"/>
          <p:cNvSpPr>
            <a:spLocks noGrp="1"/>
          </p:cNvSpPr>
          <p:nvPr>
            <p:ph sz="quarter" idx="1"/>
          </p:nvPr>
        </p:nvSpPr>
        <p:spPr/>
        <p:txBody>
          <a:bodyPr/>
          <a:lstStyle/>
          <a:p>
            <a:r>
              <a:rPr lang="en-AU" dirty="0">
                <a:latin typeface="Calibri" panose="020F0502020204030204" pitchFamily="34" charset="0"/>
              </a:rPr>
              <a:t>Preparing an oral or poster presentation on a </a:t>
            </a:r>
            <a:r>
              <a:rPr lang="en-AU" dirty="0" smtClean="0">
                <a:latin typeface="Calibri" panose="020F0502020204030204" pitchFamily="34" charset="0"/>
              </a:rPr>
              <a:t>medical / </a:t>
            </a:r>
            <a:r>
              <a:rPr lang="en-AU" dirty="0">
                <a:latin typeface="Calibri" panose="020F0502020204030204" pitchFamily="34" charset="0"/>
              </a:rPr>
              <a:t>educational </a:t>
            </a:r>
            <a:r>
              <a:rPr lang="en-AU" dirty="0" smtClean="0">
                <a:latin typeface="Calibri" panose="020F0502020204030204" pitchFamily="34" charset="0"/>
              </a:rPr>
              <a:t>issue (2 points per presentation) </a:t>
            </a:r>
          </a:p>
          <a:p>
            <a:r>
              <a:rPr lang="en-AU" dirty="0" smtClean="0">
                <a:latin typeface="Calibri" panose="020F0502020204030204" pitchFamily="34" charset="0"/>
              </a:rPr>
              <a:t>Member of a Journal Club (maximum of 3 points)</a:t>
            </a:r>
            <a:endParaRPr lang="en-AU" dirty="0">
              <a:latin typeface="Calibri" panose="020F0502020204030204" pitchFamily="34" charset="0"/>
            </a:endParaRPr>
          </a:p>
        </p:txBody>
      </p:sp>
      <p:sp>
        <p:nvSpPr>
          <p:cNvPr id="4" name="Slide Number Placeholder 3"/>
          <p:cNvSpPr>
            <a:spLocks noGrp="1"/>
          </p:cNvSpPr>
          <p:nvPr>
            <p:ph type="sldNum" sz="quarter" idx="15"/>
          </p:nvPr>
        </p:nvSpPr>
        <p:spPr/>
        <p:txBody>
          <a:bodyPr/>
          <a:lstStyle/>
          <a:p>
            <a:fld id="{F500A2C2-24EF-4F8B-A571-3A6A45D795C7}" type="slidenum">
              <a:rPr lang="en-AU" smtClean="0"/>
              <a:pPr/>
              <a:t>6</a:t>
            </a:fld>
            <a:endParaRPr lang="en-AU"/>
          </a:p>
        </p:txBody>
      </p:sp>
    </p:spTree>
    <p:extLst>
      <p:ext uri="{BB962C8B-B14F-4D97-AF65-F5344CB8AC3E}">
        <p14:creationId xmlns:p14="http://schemas.microsoft.com/office/powerpoint/2010/main" val="2021512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smtClean="0"/>
              <a:t>Why has a cap been placed on the number of points that can be claimed under some activities? </a:t>
            </a:r>
            <a:endParaRPr lang="en-AU" dirty="0"/>
          </a:p>
        </p:txBody>
      </p:sp>
      <p:sp>
        <p:nvSpPr>
          <p:cNvPr id="3" name="Content Placeholder 2"/>
          <p:cNvSpPr>
            <a:spLocks noGrp="1"/>
          </p:cNvSpPr>
          <p:nvPr>
            <p:ph sz="quarter" idx="1"/>
          </p:nvPr>
        </p:nvSpPr>
        <p:spPr>
          <a:xfrm>
            <a:off x="457200" y="1381506"/>
            <a:ext cx="7467600" cy="4873752"/>
          </a:xfrm>
        </p:spPr>
        <p:txBody>
          <a:bodyPr/>
          <a:lstStyle/>
          <a:p>
            <a:r>
              <a:rPr lang="en-AU" sz="2000" dirty="0" smtClean="0">
                <a:latin typeface="Calibri" panose="020F0502020204030204" pitchFamily="34" charset="0"/>
              </a:rPr>
              <a:t>CDEs should undertake a variety of learning activities. All activities should be evidenced based and improve skills and knowledge in the area of education and care for people with diabetes and prediabetes.</a:t>
            </a:r>
          </a:p>
          <a:p>
            <a:endParaRPr lang="en-AU" sz="2000" dirty="0">
              <a:latin typeface="Calibri" panose="020F0502020204030204" pitchFamily="34" charset="0"/>
            </a:endParaRPr>
          </a:p>
          <a:p>
            <a:r>
              <a:rPr lang="en-AU" sz="2000" dirty="0" smtClean="0">
                <a:latin typeface="Calibri" panose="020F0502020204030204" pitchFamily="34" charset="0"/>
              </a:rPr>
              <a:t>CDEs need to demonstrate that they are actively maintaining and enhancing their competence</a:t>
            </a:r>
            <a:r>
              <a:rPr lang="en-AU" sz="2000" dirty="0">
                <a:latin typeface="Calibri" panose="020F0502020204030204" pitchFamily="34" charset="0"/>
              </a:rPr>
              <a:t>. Doing the same activities repeatedly does not demonstrate a commitment to enhancing skills and knowledge</a:t>
            </a:r>
            <a:r>
              <a:rPr lang="en-AU" sz="2000" dirty="0" smtClean="0">
                <a:latin typeface="Calibri" panose="020F0502020204030204" pitchFamily="34" charset="0"/>
              </a:rPr>
              <a:t>.</a:t>
            </a:r>
          </a:p>
          <a:p>
            <a:endParaRPr lang="en-AU" sz="2000" dirty="0" smtClean="0">
              <a:latin typeface="Calibri" panose="020F0502020204030204" pitchFamily="34" charset="0"/>
            </a:endParaRPr>
          </a:p>
          <a:p>
            <a:r>
              <a:rPr lang="en-AU" sz="2000" dirty="0" smtClean="0">
                <a:latin typeface="Calibri" panose="020F0502020204030204" pitchFamily="34" charset="0"/>
              </a:rPr>
              <a:t>CDE competencies cover a variety of areas in clinical, service delivery, management, leadership and research. </a:t>
            </a:r>
            <a:endParaRPr lang="en-AU" sz="2000" dirty="0">
              <a:latin typeface="Calibri" panose="020F0502020204030204" pitchFamily="34" charset="0"/>
            </a:endParaRPr>
          </a:p>
        </p:txBody>
      </p:sp>
      <p:sp>
        <p:nvSpPr>
          <p:cNvPr id="4" name="Slide Number Placeholder 3"/>
          <p:cNvSpPr>
            <a:spLocks noGrp="1"/>
          </p:cNvSpPr>
          <p:nvPr>
            <p:ph type="sldNum" sz="quarter" idx="15"/>
          </p:nvPr>
        </p:nvSpPr>
        <p:spPr/>
        <p:txBody>
          <a:bodyPr/>
          <a:lstStyle/>
          <a:p>
            <a:fld id="{F500A2C2-24EF-4F8B-A571-3A6A45D795C7}" type="slidenum">
              <a:rPr lang="en-AU" smtClean="0"/>
              <a:pPr/>
              <a:t>7</a:t>
            </a:fld>
            <a:endParaRPr lang="en-AU"/>
          </a:p>
        </p:txBody>
      </p:sp>
    </p:spTree>
    <p:extLst>
      <p:ext uri="{BB962C8B-B14F-4D97-AF65-F5344CB8AC3E}">
        <p14:creationId xmlns:p14="http://schemas.microsoft.com/office/powerpoint/2010/main" val="27947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Review of the number of points that can be claimed for certain activities </a:t>
            </a:r>
            <a:endParaRPr lang="en-AU" dirty="0"/>
          </a:p>
        </p:txBody>
      </p:sp>
      <p:sp>
        <p:nvSpPr>
          <p:cNvPr id="3" name="Content Placeholder 2"/>
          <p:cNvSpPr>
            <a:spLocks noGrp="1"/>
          </p:cNvSpPr>
          <p:nvPr>
            <p:ph sz="quarter" idx="1"/>
          </p:nvPr>
        </p:nvSpPr>
        <p:spPr/>
        <p:txBody>
          <a:bodyPr/>
          <a:lstStyle/>
          <a:p>
            <a:r>
              <a:rPr lang="en-AU" dirty="0" smtClean="0">
                <a:latin typeface="Calibri" panose="020F0502020204030204" pitchFamily="34" charset="0"/>
              </a:rPr>
              <a:t>Development </a:t>
            </a:r>
            <a:r>
              <a:rPr lang="en-AU" dirty="0">
                <a:latin typeface="Calibri" panose="020F0502020204030204" pitchFamily="34" charset="0"/>
              </a:rPr>
              <a:t>of an annual business </a:t>
            </a:r>
            <a:r>
              <a:rPr lang="en-AU" dirty="0" smtClean="0">
                <a:latin typeface="Calibri" panose="020F0502020204030204" pitchFamily="34" charset="0"/>
              </a:rPr>
              <a:t>plan (1 point per plan, max 3 points/year)</a:t>
            </a:r>
          </a:p>
          <a:p>
            <a:r>
              <a:rPr lang="en-AU" dirty="0" smtClean="0">
                <a:latin typeface="Calibri" panose="020F0502020204030204" pitchFamily="34" charset="0"/>
              </a:rPr>
              <a:t>Development </a:t>
            </a:r>
            <a:r>
              <a:rPr lang="en-AU" dirty="0">
                <a:latin typeface="Calibri" panose="020F0502020204030204" pitchFamily="34" charset="0"/>
              </a:rPr>
              <a:t>and review </a:t>
            </a:r>
            <a:r>
              <a:rPr lang="en-AU" dirty="0" smtClean="0">
                <a:latin typeface="Calibri" panose="020F0502020204030204" pitchFamily="34" charset="0"/>
              </a:rPr>
              <a:t>of service </a:t>
            </a:r>
            <a:r>
              <a:rPr lang="en-AU" dirty="0">
                <a:latin typeface="Calibri" panose="020F0502020204030204" pitchFamily="34" charset="0"/>
              </a:rPr>
              <a:t>policies or </a:t>
            </a:r>
            <a:r>
              <a:rPr lang="en-AU" dirty="0" smtClean="0">
                <a:latin typeface="Calibri" panose="020F0502020204030204" pitchFamily="34" charset="0"/>
              </a:rPr>
              <a:t>procedures (1 point per policy, max 3 points/year) </a:t>
            </a:r>
            <a:endParaRPr lang="en-AU" dirty="0">
              <a:latin typeface="Calibri" panose="020F0502020204030204" pitchFamily="34" charset="0"/>
            </a:endParaRPr>
          </a:p>
          <a:p>
            <a:r>
              <a:rPr lang="en-AU" dirty="0">
                <a:latin typeface="Calibri" panose="020F0502020204030204" pitchFamily="34" charset="0"/>
              </a:rPr>
              <a:t>Development of clinical pathways incorporating diabetes related </a:t>
            </a:r>
            <a:r>
              <a:rPr lang="en-AU" dirty="0" smtClean="0">
                <a:latin typeface="Calibri" panose="020F0502020204030204" pitchFamily="34" charset="0"/>
              </a:rPr>
              <a:t>management</a:t>
            </a:r>
            <a:r>
              <a:rPr lang="en-AU" dirty="0">
                <a:latin typeface="Calibri" panose="020F0502020204030204" pitchFamily="34" charset="0"/>
              </a:rPr>
              <a:t> (1 </a:t>
            </a:r>
            <a:r>
              <a:rPr lang="en-AU" dirty="0" smtClean="0">
                <a:latin typeface="Calibri" panose="020F0502020204030204" pitchFamily="34" charset="0"/>
              </a:rPr>
              <a:t>point per review, </a:t>
            </a:r>
            <a:r>
              <a:rPr lang="en-AU" dirty="0">
                <a:latin typeface="Calibri" panose="020F0502020204030204" pitchFamily="34" charset="0"/>
              </a:rPr>
              <a:t>max 3 </a:t>
            </a:r>
            <a:r>
              <a:rPr lang="en-AU" dirty="0" smtClean="0">
                <a:latin typeface="Calibri" panose="020F0502020204030204" pitchFamily="34" charset="0"/>
              </a:rPr>
              <a:t>points/year) </a:t>
            </a:r>
            <a:endParaRPr lang="en-AU" dirty="0">
              <a:latin typeface="Calibri" panose="020F0502020204030204" pitchFamily="34" charset="0"/>
            </a:endParaRPr>
          </a:p>
          <a:p>
            <a:r>
              <a:rPr lang="en-AU" dirty="0">
                <a:latin typeface="Calibri" panose="020F0502020204030204" pitchFamily="34" charset="0"/>
              </a:rPr>
              <a:t>Participation in a committee or working party for diabetes related service issues </a:t>
            </a:r>
            <a:r>
              <a:rPr lang="en-AU" dirty="0" smtClean="0">
                <a:latin typeface="Calibri" panose="020F0502020204030204" pitchFamily="34" charset="0"/>
              </a:rPr>
              <a:t>(1 point per meeting, max 3 points/year)</a:t>
            </a:r>
            <a:endParaRPr lang="en-AU" dirty="0">
              <a:latin typeface="Calibri" panose="020F0502020204030204" pitchFamily="34" charset="0"/>
            </a:endParaRPr>
          </a:p>
          <a:p>
            <a:endParaRPr lang="en-AU" dirty="0" smtClean="0"/>
          </a:p>
          <a:p>
            <a:endParaRPr lang="en-AU" dirty="0"/>
          </a:p>
        </p:txBody>
      </p:sp>
      <p:sp>
        <p:nvSpPr>
          <p:cNvPr id="4" name="Slide Number Placeholder 3"/>
          <p:cNvSpPr>
            <a:spLocks noGrp="1"/>
          </p:cNvSpPr>
          <p:nvPr>
            <p:ph type="sldNum" sz="quarter" idx="15"/>
          </p:nvPr>
        </p:nvSpPr>
        <p:spPr/>
        <p:txBody>
          <a:bodyPr/>
          <a:lstStyle/>
          <a:p>
            <a:fld id="{F500A2C2-24EF-4F8B-A571-3A6A45D795C7}" type="slidenum">
              <a:rPr lang="en-AU" smtClean="0"/>
              <a:pPr/>
              <a:t>8</a:t>
            </a:fld>
            <a:endParaRPr lang="en-AU"/>
          </a:p>
        </p:txBody>
      </p:sp>
    </p:spTree>
    <p:extLst>
      <p:ext uri="{BB962C8B-B14F-4D97-AF65-F5344CB8AC3E}">
        <p14:creationId xmlns:p14="http://schemas.microsoft.com/office/powerpoint/2010/main" val="2352750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Other Changes that will come into effect from 1</a:t>
            </a:r>
            <a:r>
              <a:rPr lang="en-AU" baseline="30000" dirty="0" smtClean="0"/>
              <a:t>st</a:t>
            </a:r>
            <a:r>
              <a:rPr lang="en-AU" dirty="0" smtClean="0"/>
              <a:t> September 2017</a:t>
            </a:r>
            <a:endParaRPr lang="en-AU" dirty="0"/>
          </a:p>
        </p:txBody>
      </p:sp>
      <p:sp>
        <p:nvSpPr>
          <p:cNvPr id="3" name="Content Placeholder 2"/>
          <p:cNvSpPr>
            <a:spLocks noGrp="1"/>
          </p:cNvSpPr>
          <p:nvPr>
            <p:ph sz="quarter" idx="1"/>
          </p:nvPr>
        </p:nvSpPr>
        <p:spPr/>
        <p:txBody>
          <a:bodyPr>
            <a:normAutofit/>
          </a:bodyPr>
          <a:lstStyle/>
          <a:p>
            <a:r>
              <a:rPr lang="en-AU" sz="2200" dirty="0" smtClean="0">
                <a:solidFill>
                  <a:srgbClr val="00B0F0"/>
                </a:solidFill>
                <a:latin typeface="Calibri" panose="020F0502020204030204" pitchFamily="34" charset="0"/>
              </a:rPr>
              <a:t>3 CPD points (15%) </a:t>
            </a:r>
            <a:r>
              <a:rPr lang="en-AU" sz="2200" dirty="0" smtClean="0">
                <a:latin typeface="Calibri" panose="020F0502020204030204" pitchFamily="34" charset="0"/>
              </a:rPr>
              <a:t>must be from ADEA developed or endorsed activities, this requirement will increase to </a:t>
            </a:r>
            <a:r>
              <a:rPr lang="en-AU" sz="2200" dirty="0" smtClean="0">
                <a:solidFill>
                  <a:srgbClr val="00CCFF"/>
                </a:solidFill>
                <a:latin typeface="Calibri" panose="020F0502020204030204" pitchFamily="34" charset="0"/>
              </a:rPr>
              <a:t>5 CPD points (25%) </a:t>
            </a:r>
            <a:r>
              <a:rPr lang="en-AU" sz="2200" dirty="0" smtClean="0">
                <a:latin typeface="Calibri" panose="020F0502020204030204" pitchFamily="34" charset="0"/>
              </a:rPr>
              <a:t>in September 2018.</a:t>
            </a:r>
          </a:p>
          <a:p>
            <a:pPr marL="0" indent="0">
              <a:buNone/>
            </a:pPr>
            <a:r>
              <a:rPr lang="en-AU" sz="2200" dirty="0" smtClean="0">
                <a:latin typeface="Calibri" panose="020F0502020204030204" pitchFamily="34" charset="0"/>
              </a:rPr>
              <a:t> </a:t>
            </a:r>
          </a:p>
          <a:p>
            <a:r>
              <a:rPr lang="en-AU" sz="2200" dirty="0" smtClean="0">
                <a:latin typeface="Calibri" panose="020F0502020204030204" pitchFamily="34" charset="0"/>
              </a:rPr>
              <a:t>This directive from the ADEA Board has been made to ensure that activities undertaken by CDEs are of a high quality and are evidence based. </a:t>
            </a:r>
          </a:p>
          <a:p>
            <a:endParaRPr lang="en-AU" sz="2200" dirty="0" smtClean="0">
              <a:latin typeface="Calibri" panose="020F0502020204030204" pitchFamily="34" charset="0"/>
            </a:endParaRPr>
          </a:p>
          <a:p>
            <a:r>
              <a:rPr lang="en-AU" sz="2200" dirty="0" smtClean="0">
                <a:latin typeface="Calibri" panose="020F0502020204030204" pitchFamily="34" charset="0"/>
              </a:rPr>
              <a:t>ADEA is working to develop and endorse a wide variety of activities to meet CDEs needs.</a:t>
            </a:r>
          </a:p>
          <a:p>
            <a:pPr marL="0" indent="0">
              <a:buNone/>
            </a:pPr>
            <a:endParaRPr lang="en-AU" dirty="0"/>
          </a:p>
        </p:txBody>
      </p:sp>
      <p:sp>
        <p:nvSpPr>
          <p:cNvPr id="4" name="Slide Number Placeholder 3"/>
          <p:cNvSpPr>
            <a:spLocks noGrp="1"/>
          </p:cNvSpPr>
          <p:nvPr>
            <p:ph type="sldNum" sz="quarter" idx="15"/>
          </p:nvPr>
        </p:nvSpPr>
        <p:spPr/>
        <p:txBody>
          <a:bodyPr/>
          <a:lstStyle/>
          <a:p>
            <a:fld id="{F500A2C2-24EF-4F8B-A571-3A6A45D795C7}" type="slidenum">
              <a:rPr lang="en-AU" smtClean="0"/>
              <a:pPr/>
              <a:t>9</a:t>
            </a:fld>
            <a:endParaRPr lang="en-AU"/>
          </a:p>
        </p:txBody>
      </p:sp>
    </p:spTree>
    <p:extLst>
      <p:ext uri="{BB962C8B-B14F-4D97-AF65-F5344CB8AC3E}">
        <p14:creationId xmlns:p14="http://schemas.microsoft.com/office/powerpoint/2010/main" val="25963077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ought Leadership series Proposal">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Thought Leadership series Proposal</Template>
  <TotalTime>3693</TotalTime>
  <Words>1011</Words>
  <Application>Microsoft Office PowerPoint</Application>
  <PresentationFormat>On-screen Show (4:3)</PresentationFormat>
  <Paragraphs>76</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Century Schoolbook</vt:lpstr>
      <vt:lpstr>Wingdings</vt:lpstr>
      <vt:lpstr>Wingdings 2</vt:lpstr>
      <vt:lpstr>Thought Leadership series Proposal</vt:lpstr>
      <vt:lpstr>PowerPoint Presentation</vt:lpstr>
      <vt:lpstr>Things you need to know about your CPD portfolio</vt:lpstr>
      <vt:lpstr>About CPD Activities </vt:lpstr>
      <vt:lpstr>What changes have been made to the CPD Guide?</vt:lpstr>
      <vt:lpstr>Activities that were previously in Category 4 that you can now claim under Category 2 </vt:lpstr>
      <vt:lpstr>Activities that were previously in Category 4 that you can now claim under Category 3 </vt:lpstr>
      <vt:lpstr>Why has a cap been placed on the number of points that can be claimed under some activities? </vt:lpstr>
      <vt:lpstr>Review of the number of points that can be claimed for certain activities </vt:lpstr>
      <vt:lpstr>Other Changes that will come into effect from 1st September 2017</vt:lpstr>
      <vt:lpstr>Where can I find out about ADEA endorsed Activities?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Thought Leadership Lecture Series</dc:title>
  <dc:creator>Vy Le</dc:creator>
  <cp:lastModifiedBy>Rachel Freeman</cp:lastModifiedBy>
  <cp:revision>235</cp:revision>
  <cp:lastPrinted>2015-11-26T00:14:03Z</cp:lastPrinted>
  <dcterms:created xsi:type="dcterms:W3CDTF">2014-10-01T03:30:02Z</dcterms:created>
  <dcterms:modified xsi:type="dcterms:W3CDTF">2017-06-01T13:21:30Z</dcterms:modified>
</cp:coreProperties>
</file>