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8" r:id="rId3"/>
    <p:sldId id="277" r:id="rId4"/>
    <p:sldId id="275" r:id="rId5"/>
    <p:sldId id="289" r:id="rId6"/>
    <p:sldId id="276" r:id="rId7"/>
    <p:sldId id="284" r:id="rId8"/>
    <p:sldId id="282" r:id="rId9"/>
    <p:sldId id="285" r:id="rId10"/>
    <p:sldId id="290" r:id="rId11"/>
    <p:sldId id="291" r:id="rId12"/>
    <p:sldId id="283" r:id="rId13"/>
    <p:sldId id="286" r:id="rId14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y Le" initials="V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8" autoAdjust="0"/>
    <p:restoredTop sz="86429" autoAdjust="0"/>
  </p:normalViewPr>
  <p:slideViewPr>
    <p:cSldViewPr>
      <p:cViewPr>
        <p:scale>
          <a:sx n="77" d="100"/>
          <a:sy n="77" d="100"/>
        </p:scale>
        <p:origin x="-2754" y="-11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92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00954-C5C2-41BD-BA96-CF57EF85B332}" type="datetimeFigureOut">
              <a:rPr lang="en-AU" smtClean="0"/>
              <a:pPr/>
              <a:t>12/03/2015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66051-3978-4036-BE3A-80B943161BD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7701649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7EB1C-6997-4381-9B67-D03148C2ECFC}" type="datetimeFigureOut">
              <a:rPr lang="en-AU" smtClean="0"/>
              <a:pPr/>
              <a:t>12/03/2015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28895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FF324-AEB7-4CF3-9FBB-55AA5A6CF58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730616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FF324-AEB7-4CF3-9FBB-55AA5A6CF586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3D568E7-B65D-4E30-AE63-E0CB6FB9D94B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941-F4FC-4C30-8FE8-EFC2C051C90B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446D4-522A-417B-8564-CFB9CF07418D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6BE53B-5766-4883-A149-28903780B7FE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AU" smtClean="0"/>
              <a:t>adea.com.au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8A08CF-C685-4EAD-B07B-9117DCADA97C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E1081-60D0-4340-9A30-5052B0EB1867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FD2D-168C-4D20-8026-55729CC35FDE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DBD4D5-C195-4E57-AB57-429154A6F640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AU" smtClean="0"/>
              <a:t>adea.com.au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C09A-7D2D-4EFC-8E1E-530700FE8B93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556207-7C76-4821-96E7-3A6C3ED48F1B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AU" smtClean="0"/>
              <a:t>adea.com.au</a:t>
            </a:r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C2A4BE-41D3-43AA-A2EC-AD2DAB255080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AU" smtClean="0"/>
              <a:t>adea.com.au</a:t>
            </a:r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66FE4CD-795D-4CF8-984B-8EC8F60D6892}" type="datetime1">
              <a:rPr lang="en-AU" smtClean="0"/>
              <a:pPr/>
              <a:t>12/03/2015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AU" smtClean="0"/>
              <a:t>adea.com.au</a:t>
            </a:r>
            <a:endParaRPr lang="en-A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500A2C2-24EF-4F8B-A571-3A6A45D795C7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5" name="Picture 14" descr="ADEA logo June2013_jpg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57200" y="5656619"/>
            <a:ext cx="1440000" cy="8114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r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DEA logo June2013_j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1732455"/>
            <a:ext cx="6021642" cy="3393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>
                <a:latin typeface="Arial" pitchFamily="34" charset="0"/>
                <a:cs typeface="Arial" pitchFamily="34" charset="0"/>
              </a:rPr>
              <a:t>adea</a:t>
            </a:r>
            <a:r>
              <a:rPr lang="en-AU" dirty="0" smtClean="0">
                <a:latin typeface="Arial" pitchFamily="34" charset="0"/>
                <a:cs typeface="Arial" pitchFamily="34" charset="0"/>
              </a:rPr>
              <a:t> leverage/influencing government policy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003232" cy="487375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AU" sz="1900" dirty="0" smtClean="0">
                <a:latin typeface="Calibri" pitchFamily="34" charset="0"/>
              </a:rPr>
              <a:t>Exemplars </a:t>
            </a:r>
            <a:r>
              <a:rPr lang="en-AU" sz="1900" dirty="0">
                <a:latin typeface="Calibri" pitchFamily="34" charset="0"/>
              </a:rPr>
              <a:t>of activities undertaken in this area are provided below for this last quarter: </a:t>
            </a:r>
          </a:p>
          <a:p>
            <a:pPr lvl="0">
              <a:spcBef>
                <a:spcPts val="1200"/>
              </a:spcBef>
            </a:pPr>
            <a:r>
              <a:rPr lang="en-AU" sz="1900" dirty="0">
                <a:latin typeface="Calibri" pitchFamily="34" charset="0"/>
              </a:rPr>
              <a:t>ADEA has already raised workforce issues in the submission to the ‘Senate Inquiry into Health’ that covered a range of workforce issues e.g. </a:t>
            </a:r>
            <a:endParaRPr lang="en-AU" sz="1900" dirty="0" smtClean="0">
              <a:latin typeface="Calibri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AU" sz="1600" dirty="0" smtClean="0">
                <a:latin typeface="Calibri" pitchFamily="34" charset="0"/>
              </a:rPr>
              <a:t>CDE </a:t>
            </a:r>
            <a:r>
              <a:rPr lang="en-AU" sz="1600" dirty="0">
                <a:latin typeface="Calibri" pitchFamily="34" charset="0"/>
              </a:rPr>
              <a:t>positions being made redundant</a:t>
            </a:r>
            <a:r>
              <a:rPr lang="en-AU" sz="1600" dirty="0" smtClean="0">
                <a:latin typeface="Calibri" pitchFamily="34" charset="0"/>
              </a:rPr>
              <a:t>, CDE </a:t>
            </a:r>
            <a:r>
              <a:rPr lang="en-AU" sz="1600" dirty="0">
                <a:latin typeface="Calibri" pitchFamily="34" charset="0"/>
              </a:rPr>
              <a:t>hours being </a:t>
            </a:r>
            <a:r>
              <a:rPr lang="en-AU" sz="1600" dirty="0" smtClean="0">
                <a:latin typeface="Calibri" pitchFamily="34" charset="0"/>
              </a:rPr>
              <a:t>reduced</a:t>
            </a:r>
          </a:p>
          <a:p>
            <a:pPr lvl="1">
              <a:spcBef>
                <a:spcPts val="1200"/>
              </a:spcBef>
            </a:pPr>
            <a:r>
              <a:rPr lang="en-AU" sz="1600" dirty="0" smtClean="0">
                <a:latin typeface="Calibri" pitchFamily="34" charset="0"/>
              </a:rPr>
              <a:t>CDE </a:t>
            </a:r>
            <a:r>
              <a:rPr lang="en-AU" sz="1600" dirty="0">
                <a:latin typeface="Calibri" pitchFamily="34" charset="0"/>
              </a:rPr>
              <a:t>specialist roles being replaced by more generic roles.  </a:t>
            </a:r>
            <a:endParaRPr lang="en-AU" sz="16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900" dirty="0" smtClean="0">
                <a:latin typeface="Calibri" pitchFamily="34" charset="0"/>
              </a:rPr>
              <a:t>ADEA </a:t>
            </a:r>
            <a:r>
              <a:rPr lang="en-AU" sz="1900" dirty="0">
                <a:latin typeface="Calibri" pitchFamily="34" charset="0"/>
              </a:rPr>
              <a:t>was invited to give evidence before the Senate consultative committee.</a:t>
            </a:r>
          </a:p>
          <a:p>
            <a:pPr lvl="0">
              <a:spcBef>
                <a:spcPts val="1200"/>
              </a:spcBef>
            </a:pPr>
            <a:r>
              <a:rPr lang="en-AU" sz="1900" dirty="0">
                <a:latin typeface="Calibri" pitchFamily="34" charset="0"/>
              </a:rPr>
              <a:t>Submission into the ACCC review of private health insurance has been submitted highlighting the effects of a more heavily privatised health care system would have on the nation.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636211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>
                <a:latin typeface="Arial" pitchFamily="34" charset="0"/>
                <a:cs typeface="Arial" pitchFamily="34" charset="0"/>
              </a:rPr>
              <a:t>adea</a:t>
            </a:r>
            <a:r>
              <a:rPr lang="en-AU" dirty="0" smtClean="0">
                <a:latin typeface="Arial" pitchFamily="34" charset="0"/>
                <a:cs typeface="Arial" pitchFamily="34" charset="0"/>
              </a:rPr>
              <a:t> leverage/influencing government policy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467600" cy="4873752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en-AU" sz="2000" dirty="0" smtClean="0">
                <a:latin typeface="Calibri" pitchFamily="34" charset="0"/>
              </a:rPr>
              <a:t>Engagement </a:t>
            </a:r>
            <a:r>
              <a:rPr lang="en-AU" sz="2000" dirty="0">
                <a:latin typeface="Calibri" pitchFamily="34" charset="0"/>
              </a:rPr>
              <a:t>with Pharmaceutical Society of Australia and Australian Physiotherapy Association to promote CDE role to members. </a:t>
            </a:r>
          </a:p>
          <a:p>
            <a:pPr lvl="0">
              <a:spcBef>
                <a:spcPts val="1200"/>
              </a:spcBef>
            </a:pPr>
            <a:r>
              <a:rPr lang="en-AU" sz="2000" dirty="0">
                <a:latin typeface="Calibri" pitchFamily="34" charset="0"/>
              </a:rPr>
              <a:t>Joint submission with Exercise and Sport Science Australia and Dietitians Association of Australia to government on </a:t>
            </a:r>
            <a:r>
              <a:rPr lang="en-AU" sz="2000" i="1" dirty="0">
                <a:latin typeface="Calibri" pitchFamily="34" charset="0"/>
              </a:rPr>
              <a:t>Extending eligibility under Medicare ‘Allied Health Group Services for patients with Type 2 Diabetes Mellitus’ items to pre-diabetes </a:t>
            </a:r>
            <a:r>
              <a:rPr lang="en-AU" sz="2000" dirty="0">
                <a:latin typeface="Calibri" pitchFamily="34" charset="0"/>
              </a:rPr>
              <a:t>following recent freeze on </a:t>
            </a:r>
            <a:r>
              <a:rPr lang="en-AU" sz="2000" dirty="0" smtClean="0">
                <a:latin typeface="Calibri" pitchFamily="34" charset="0"/>
              </a:rPr>
              <a:t>rebates for Medicare </a:t>
            </a:r>
            <a:r>
              <a:rPr lang="en-AU" sz="2000" dirty="0">
                <a:latin typeface="Calibri" pitchFamily="34" charset="0"/>
              </a:rPr>
              <a:t>item </a:t>
            </a:r>
            <a:r>
              <a:rPr lang="en-AU" sz="2000" dirty="0" smtClean="0">
                <a:latin typeface="Calibri" pitchFamily="34" charset="0"/>
              </a:rPr>
              <a:t>numbers</a:t>
            </a:r>
            <a:r>
              <a:rPr lang="en-AU" sz="2000" dirty="0" smtClean="0">
                <a:latin typeface="Calibri" pitchFamily="34" charset="0"/>
              </a:rPr>
              <a:t>.</a:t>
            </a:r>
          </a:p>
          <a:p>
            <a:pPr lvl="0">
              <a:spcBef>
                <a:spcPts val="1200"/>
              </a:spcBef>
            </a:pPr>
            <a:r>
              <a:rPr lang="en-AU" sz="2000" dirty="0" smtClean="0">
                <a:latin typeface="Calibri" pitchFamily="34" charset="0"/>
              </a:rPr>
              <a:t>ADEA represented by 3 CDEs at the Networking Health NSW Roundtable n Allied Health in current/future primary </a:t>
            </a:r>
            <a:r>
              <a:rPr lang="en-AU" sz="2000" smtClean="0">
                <a:latin typeface="Calibri" pitchFamily="34" charset="0"/>
              </a:rPr>
              <a:t>care services.</a:t>
            </a:r>
            <a:endParaRPr lang="en-AU" sz="2000" dirty="0">
              <a:latin typeface="Calibri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471793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membership</a:t>
            </a:r>
            <a:endParaRPr lang="en-A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7859216" cy="487375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000" dirty="0" smtClean="0">
                <a:latin typeface="Calibri" pitchFamily="34" charset="0"/>
              </a:rPr>
              <a:t>Recently </a:t>
            </a:r>
            <a:r>
              <a:rPr lang="en-US" sz="2000" dirty="0">
                <a:latin typeface="Calibri" pitchFamily="34" charset="0"/>
              </a:rPr>
              <a:t>the ADEA has undertaken a review of its membership and updated its database that better supports membership data on existing CDEs</a:t>
            </a:r>
            <a:r>
              <a:rPr lang="en-US" sz="2000" dirty="0" smtClean="0">
                <a:latin typeface="Calibri" pitchFamily="34" charset="0"/>
              </a:rPr>
              <a:t>.</a:t>
            </a:r>
          </a:p>
          <a:p>
            <a:pPr>
              <a:spcBef>
                <a:spcPts val="1800"/>
              </a:spcBef>
            </a:pPr>
            <a:r>
              <a:rPr lang="en-US" sz="2000" dirty="0" smtClean="0">
                <a:latin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</a:rPr>
              <a:t>The membership has risen to 1818 and a new category of membership includes students undertaking post graduate qualification in diabetes.</a:t>
            </a:r>
            <a:endParaRPr lang="en-AU" sz="2000" dirty="0">
              <a:latin typeface="Calibri" pitchFamily="34" charset="0"/>
            </a:endParaRPr>
          </a:p>
          <a:p>
            <a:pPr lvl="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endParaRPr lang="en-AU" sz="2000" dirty="0">
              <a:latin typeface="Arial" pitchFamily="34" charset="0"/>
              <a:cs typeface="Arial" pitchFamily="34" charset="0"/>
            </a:endParaRPr>
          </a:p>
          <a:p>
            <a:pPr marL="365760" lvl="1" indent="0">
              <a:spcAft>
                <a:spcPts val="600"/>
              </a:spcAft>
              <a:buNone/>
              <a:defRPr/>
            </a:pPr>
            <a:r>
              <a:rPr lang="en-AU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822960" lvl="1" indent="-457200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24936" cy="936104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framework</a:t>
            </a:r>
            <a:endParaRPr lang="en-A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27584" y="1268760"/>
            <a:ext cx="7344816" cy="487375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200" dirty="0" smtClean="0">
                <a:latin typeface="Calibri" pitchFamily="34" charset="0"/>
              </a:rPr>
              <a:t>A </a:t>
            </a:r>
            <a:r>
              <a:rPr lang="en-US" sz="2200" dirty="0">
                <a:latin typeface="Calibri" pitchFamily="34" charset="0"/>
              </a:rPr>
              <a:t>Research Advisory Group has been established </a:t>
            </a:r>
            <a:endParaRPr lang="en-US" sz="2200" dirty="0" smtClean="0">
              <a:latin typeface="Calibri" pitchFamily="34" charset="0"/>
            </a:endParaRPr>
          </a:p>
          <a:p>
            <a:pPr>
              <a:spcBef>
                <a:spcPts val="1800"/>
              </a:spcBef>
            </a:pPr>
            <a:r>
              <a:rPr lang="en-US" sz="2200" dirty="0" smtClean="0">
                <a:latin typeface="Calibri" pitchFamily="34" charset="0"/>
              </a:rPr>
              <a:t>The </a:t>
            </a:r>
            <a:r>
              <a:rPr lang="en-US" sz="2200" dirty="0">
                <a:latin typeface="Calibri" pitchFamily="34" charset="0"/>
              </a:rPr>
              <a:t>offer to pilot </a:t>
            </a:r>
            <a:r>
              <a:rPr lang="en-US" sz="2200" dirty="0" smtClean="0">
                <a:latin typeface="Calibri" pitchFamily="34" charset="0"/>
              </a:rPr>
              <a:t>and </a:t>
            </a:r>
            <a:r>
              <a:rPr lang="en-US" sz="2200" dirty="0">
                <a:latin typeface="Calibri" pitchFamily="34" charset="0"/>
              </a:rPr>
              <a:t>provide feedback on the research </a:t>
            </a:r>
            <a:r>
              <a:rPr lang="en-US" sz="2200" dirty="0" smtClean="0">
                <a:latin typeface="Calibri" pitchFamily="34" charset="0"/>
              </a:rPr>
              <a:t>toolkit and register </a:t>
            </a:r>
            <a:r>
              <a:rPr lang="en-US" sz="2200" dirty="0">
                <a:latin typeface="Calibri" pitchFamily="34" charset="0"/>
              </a:rPr>
              <a:t>was well received with over 80 interested members. </a:t>
            </a:r>
            <a:endParaRPr lang="en-US" sz="2200" dirty="0" smtClean="0">
              <a:latin typeface="Calibri" pitchFamily="34" charset="0"/>
            </a:endParaRPr>
          </a:p>
          <a:p>
            <a:pPr>
              <a:spcBef>
                <a:spcPts val="1800"/>
              </a:spcBef>
            </a:pPr>
            <a:r>
              <a:rPr lang="en-US" sz="2200" dirty="0" smtClean="0">
                <a:latin typeface="Calibri" pitchFamily="34" charset="0"/>
              </a:rPr>
              <a:t>A </a:t>
            </a:r>
            <a:r>
              <a:rPr lang="en-US" sz="2200" dirty="0">
                <a:latin typeface="Calibri" pitchFamily="34" charset="0"/>
              </a:rPr>
              <a:t>research framework communication plan has been approved by the RAG and the implementation process has commenced.</a:t>
            </a:r>
            <a:r>
              <a:rPr lang="en-US" sz="2200" i="1" dirty="0">
                <a:latin typeface="Calibri" pitchFamily="34" charset="0"/>
              </a:rPr>
              <a:t> </a:t>
            </a:r>
            <a:endParaRPr lang="en-US" sz="2200" i="1" dirty="0" smtClean="0">
              <a:latin typeface="Calibri" pitchFamily="34" charset="0"/>
            </a:endParaRPr>
          </a:p>
          <a:p>
            <a:pPr>
              <a:spcBef>
                <a:spcPts val="1800"/>
              </a:spcBef>
            </a:pPr>
            <a:r>
              <a:rPr lang="en-US" sz="2200" dirty="0" smtClean="0">
                <a:latin typeface="Calibri" pitchFamily="34" charset="0"/>
              </a:rPr>
              <a:t>The </a:t>
            </a:r>
            <a:r>
              <a:rPr lang="en-US" sz="2200" dirty="0">
                <a:latin typeface="Calibri" pitchFamily="34" charset="0"/>
              </a:rPr>
              <a:t>r</a:t>
            </a:r>
            <a:r>
              <a:rPr lang="en-US" sz="2200" dirty="0" smtClean="0">
                <a:latin typeface="Calibri" pitchFamily="34" charset="0"/>
              </a:rPr>
              <a:t>egister </a:t>
            </a:r>
            <a:r>
              <a:rPr lang="en-US" sz="2200" dirty="0">
                <a:latin typeface="Calibri" pitchFamily="34" charset="0"/>
              </a:rPr>
              <a:t>and </a:t>
            </a:r>
            <a:r>
              <a:rPr lang="en-US" sz="2200" dirty="0" smtClean="0">
                <a:latin typeface="Calibri" pitchFamily="34" charset="0"/>
              </a:rPr>
              <a:t>toolkit </a:t>
            </a:r>
            <a:r>
              <a:rPr lang="en-US" sz="2200" dirty="0">
                <a:latin typeface="Calibri" pitchFamily="34" charset="0"/>
              </a:rPr>
              <a:t>development is being undertaken by the International Centre for Allied Health Evidence (ICAHE) at the University of South Australia</a:t>
            </a:r>
            <a:r>
              <a:rPr lang="en-US" sz="1600" dirty="0" smtClean="0">
                <a:latin typeface="Calibri" pitchFamily="34" charset="0"/>
              </a:rPr>
              <a:t>.</a:t>
            </a:r>
          </a:p>
          <a:p>
            <a:pPr>
              <a:spcBef>
                <a:spcPts val="1800"/>
              </a:spcBef>
            </a:pPr>
            <a:endParaRPr lang="en-US" sz="1600" dirty="0" smtClean="0">
              <a:latin typeface="Calibri" pitchFamily="34" charset="0"/>
            </a:endParaRPr>
          </a:p>
          <a:p>
            <a:pPr>
              <a:spcBef>
                <a:spcPts val="1800"/>
              </a:spcBef>
            </a:pPr>
            <a:endParaRPr lang="en-US" sz="1600" dirty="0" smtClean="0">
              <a:latin typeface="Calibri" pitchFamily="34" charset="0"/>
            </a:endParaRPr>
          </a:p>
          <a:p>
            <a:pPr>
              <a:spcBef>
                <a:spcPts val="1800"/>
              </a:spcBef>
            </a:pPr>
            <a:endParaRPr lang="en-US" sz="1600" dirty="0" smtClean="0">
              <a:latin typeface="Calibri" pitchFamily="34" charset="0"/>
            </a:endParaRPr>
          </a:p>
          <a:p>
            <a:pPr>
              <a:spcBef>
                <a:spcPts val="1800"/>
              </a:spcBef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21530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2286000" y="1268760"/>
            <a:ext cx="6172200" cy="1512168"/>
          </a:xfrm>
        </p:spPr>
        <p:txBody>
          <a:bodyPr/>
          <a:lstStyle/>
          <a:p>
            <a:pPr eaLnBrk="1" hangingPunct="1"/>
            <a:r>
              <a:rPr lang="en-AU" dirty="0" smtClean="0">
                <a:latin typeface="Arial" pitchFamily="34" charset="0"/>
                <a:cs typeface="Arial" pitchFamily="34" charset="0"/>
              </a:rPr>
              <a:t>board core brief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2286000" y="3140968"/>
            <a:ext cx="6172200" cy="3233954"/>
          </a:xfrm>
        </p:spPr>
        <p:txBody>
          <a:bodyPr/>
          <a:lstStyle/>
          <a:p>
            <a:pPr algn="r" eaLnBrk="1" hangingPunct="1"/>
            <a:r>
              <a:rPr lang="en-AU" dirty="0" smtClean="0">
                <a:latin typeface="Arial" pitchFamily="34" charset="0"/>
                <a:cs typeface="Arial" pitchFamily="34" charset="0"/>
              </a:rPr>
              <a:t>February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868958"/>
          </a:xfrm>
        </p:spPr>
        <p:txBody>
          <a:bodyPr/>
          <a:lstStyle/>
          <a:p>
            <a:r>
              <a:rPr lang="en-AU" dirty="0" smtClean="0">
                <a:latin typeface="Arial" pitchFamily="34" charset="0"/>
                <a:cs typeface="Arial" pitchFamily="34" charset="0"/>
              </a:rPr>
              <a:t>ADEA Business Development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704856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smtClean="0">
                <a:latin typeface="Calibri" pitchFamily="34" charset="0"/>
              </a:rPr>
              <a:t>New </a:t>
            </a:r>
            <a:r>
              <a:rPr lang="en-US" sz="1800" b="1" dirty="0">
                <a:latin typeface="Calibri" pitchFamily="34" charset="0"/>
              </a:rPr>
              <a:t>Diabetes Educator categories: </a:t>
            </a:r>
            <a:endParaRPr lang="en-AU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800" dirty="0">
                <a:latin typeface="Calibri" pitchFamily="34" charset="0"/>
              </a:rPr>
              <a:t>Opportunities exist within ADEA’s business development activities to support a stronger approach to developing current income streams through branch and national conferences, sponsorships/partnerships and greater use of digital technology.  </a:t>
            </a:r>
            <a:endParaRPr lang="en-AU" sz="18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800" dirty="0" smtClean="0">
                <a:latin typeface="Calibri" pitchFamily="34" charset="0"/>
              </a:rPr>
              <a:t>Consideration </a:t>
            </a:r>
            <a:r>
              <a:rPr lang="en-AU" sz="1800" dirty="0">
                <a:latin typeface="Calibri" pitchFamily="34" charset="0"/>
              </a:rPr>
              <a:t>is also being given to how Aboriginal Health Workers/Practitioners (AHW&amp;P) can be included as a category within diabetes education. </a:t>
            </a:r>
            <a:endParaRPr lang="en-AU" sz="18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800" dirty="0" smtClean="0">
                <a:latin typeface="Calibri" pitchFamily="34" charset="0"/>
              </a:rPr>
              <a:t>These </a:t>
            </a:r>
            <a:r>
              <a:rPr lang="en-AU" sz="1800" dirty="0">
                <a:latin typeface="Calibri" pitchFamily="34" charset="0"/>
              </a:rPr>
              <a:t>actions are being explored to meet the vision and mission of ADEA as often AHW&amp;Ps are the only health worker in many Indigenous communities in rural and remote areas. </a:t>
            </a:r>
            <a:endParaRPr lang="en-AU" sz="18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800" dirty="0" smtClean="0">
                <a:latin typeface="Calibri" pitchFamily="34" charset="0"/>
              </a:rPr>
              <a:t>This </a:t>
            </a:r>
            <a:r>
              <a:rPr lang="en-AU" sz="1800" dirty="0">
                <a:latin typeface="Calibri" pitchFamily="34" charset="0"/>
              </a:rPr>
              <a:t>is seen as an exercise in capacity building and there will be opportunities for discussions by membership</a:t>
            </a:r>
            <a:r>
              <a:rPr lang="en-AU" sz="1800" dirty="0" smtClean="0">
                <a:latin typeface="Calibri" pitchFamily="34" charset="0"/>
              </a:rPr>
              <a:t>.</a:t>
            </a:r>
            <a:endParaRPr lang="en-AU" sz="18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0277"/>
            <a:ext cx="8208912" cy="854968"/>
          </a:xfrm>
        </p:spPr>
        <p:txBody>
          <a:bodyPr/>
          <a:lstStyle/>
          <a:p>
            <a:pPr algn="ctr"/>
            <a:r>
              <a:rPr lang="en-AU" dirty="0" smtClean="0">
                <a:latin typeface="Arial" pitchFamily="34" charset="0"/>
                <a:cs typeface="Arial" pitchFamily="34" charset="0"/>
              </a:rPr>
              <a:t>ADEA Business Development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003232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latin typeface="Calibri" pitchFamily="34" charset="0"/>
              </a:rPr>
              <a:t>Partnerships - </a:t>
            </a:r>
            <a:r>
              <a:rPr lang="en-US" sz="1800" b="1" i="1" dirty="0">
                <a:latin typeface="Calibri" pitchFamily="34" charset="0"/>
              </a:rPr>
              <a:t>AADE/CDA Visit</a:t>
            </a:r>
            <a:r>
              <a:rPr lang="en-US" sz="1800" b="1" dirty="0">
                <a:latin typeface="Calibri" pitchFamily="34" charset="0"/>
              </a:rPr>
              <a:t>:</a:t>
            </a:r>
            <a:endParaRPr lang="en-AU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800" dirty="0">
                <a:latin typeface="Calibri" pitchFamily="34" charset="0"/>
              </a:rPr>
              <a:t>The CEO whilst on personal travel abroad took the opportunity to visit with the American Association of Diabetes Educators. </a:t>
            </a:r>
            <a:endParaRPr lang="en-AU" sz="18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800" dirty="0" smtClean="0">
                <a:latin typeface="Calibri" pitchFamily="34" charset="0"/>
              </a:rPr>
              <a:t>The </a:t>
            </a:r>
            <a:r>
              <a:rPr lang="en-AU" sz="1800" dirty="0">
                <a:latin typeface="Calibri" pitchFamily="34" charset="0"/>
              </a:rPr>
              <a:t>value of this visit was the opportunity to meet key people in AADE in person and discuss similarities and differences making future contact much easier. </a:t>
            </a:r>
            <a:endParaRPr lang="en-AU" sz="18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800" dirty="0" smtClean="0">
                <a:latin typeface="Calibri" pitchFamily="34" charset="0"/>
              </a:rPr>
              <a:t>Opportunity </a:t>
            </a:r>
            <a:r>
              <a:rPr lang="en-AU" sz="1800" dirty="0">
                <a:latin typeface="Calibri" pitchFamily="34" charset="0"/>
              </a:rPr>
              <a:t>to strengthen an alliance with them especially in relation to working collaboratively with AADE and Canadian Diabetes Association on replicating the Deloitte Access Economics report. </a:t>
            </a:r>
            <a:endParaRPr lang="en-AU" sz="18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800" dirty="0" smtClean="0">
                <a:latin typeface="Calibri" pitchFamily="34" charset="0"/>
              </a:rPr>
              <a:t>AADE </a:t>
            </a:r>
            <a:r>
              <a:rPr lang="en-AU" sz="1800" dirty="0">
                <a:latin typeface="Calibri" pitchFamily="34" charset="0"/>
              </a:rPr>
              <a:t>is keen to collaborate with ADEA and we had the opportunity to strengthen the relationship in respect of discussions already commenced with AADE and CDA about this project. </a:t>
            </a:r>
            <a:endParaRPr lang="en-AU" sz="18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1800" dirty="0" smtClean="0">
                <a:latin typeface="Calibri" pitchFamily="34" charset="0"/>
              </a:rPr>
              <a:t>AADE </a:t>
            </a:r>
            <a:r>
              <a:rPr lang="en-AU" sz="1800" dirty="0">
                <a:latin typeface="Calibri" pitchFamily="34" charset="0"/>
              </a:rPr>
              <a:t>has offered ADEA an opportunity to explore the use of their resources under license</a:t>
            </a:r>
            <a:r>
              <a:rPr lang="en-AU" sz="1800" dirty="0" smtClean="0">
                <a:latin typeface="Calibri" pitchFamily="34" charset="0"/>
              </a:rPr>
              <a:t>.</a:t>
            </a:r>
            <a:endParaRPr lang="en-AU" sz="18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365125"/>
            <a:ext cx="7046168" cy="1325563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3000" b="0" i="0" u="none" strike="noStrike" kern="1200" cap="small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7544" y="1628800"/>
            <a:ext cx="7560840" cy="4032448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tabLst/>
              <a:defRPr/>
            </a:pPr>
            <a:endParaRPr kumimoji="0" lang="en-A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7956376" y="1556792"/>
            <a:ext cx="72008" cy="4620171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tabLst/>
              <a:defRPr/>
            </a:pPr>
            <a:endParaRPr kumimoji="0" lang="en-A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tabLst/>
              <a:defRPr/>
            </a:pPr>
            <a:endParaRPr kumimoji="0" lang="en-A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tabLst/>
              <a:defRPr/>
            </a:pPr>
            <a:endParaRPr kumimoji="0" lang="en-A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67600" cy="796950"/>
          </a:xfrm>
        </p:spPr>
        <p:txBody>
          <a:bodyPr/>
          <a:lstStyle/>
          <a:p>
            <a:r>
              <a:rPr lang="en-AU" dirty="0" smtClean="0">
                <a:latin typeface="Arial" pitchFamily="34" charset="0"/>
                <a:cs typeface="Arial" pitchFamily="34" charset="0"/>
              </a:rPr>
              <a:t>ADEA Business Development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AU" sz="2000" b="1" dirty="0">
                <a:latin typeface="Calibri" pitchFamily="34" charset="0"/>
              </a:rPr>
              <a:t>Financial Integrity:</a:t>
            </a:r>
            <a:endParaRPr lang="en-AU" sz="2000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en-AU" sz="2000" dirty="0">
                <a:latin typeface="Calibri" pitchFamily="34" charset="0"/>
              </a:rPr>
              <a:t>The ADEA engaged an independent financial advisor for </a:t>
            </a:r>
            <a:r>
              <a:rPr lang="en-AU" sz="2000" dirty="0" smtClean="0">
                <a:latin typeface="Calibri" pitchFamily="34" charset="0"/>
              </a:rPr>
              <a:t>review of ADEA investments</a:t>
            </a:r>
            <a:endParaRPr lang="en-AU" sz="20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AU" sz="2000" dirty="0">
                <a:latin typeface="Calibri" pitchFamily="34" charset="0"/>
              </a:rPr>
              <a:t>This has been a very positive exercise supporting our financial integrity through North Investments. </a:t>
            </a:r>
          </a:p>
          <a:p>
            <a:pPr>
              <a:spcBef>
                <a:spcPts val="1200"/>
              </a:spcBef>
            </a:pPr>
            <a:r>
              <a:rPr lang="en-AU" sz="2000" dirty="0">
                <a:latin typeface="Calibri" pitchFamily="34" charset="0"/>
              </a:rPr>
              <a:t>To date we have already had good returns </a:t>
            </a:r>
            <a:r>
              <a:rPr lang="en-AU" sz="2000" dirty="0" smtClean="0">
                <a:latin typeface="Calibri" pitchFamily="34" charset="0"/>
              </a:rPr>
              <a:t>and </a:t>
            </a:r>
            <a:r>
              <a:rPr lang="en-AU" sz="2000" dirty="0">
                <a:latin typeface="Calibri" pitchFamily="34" charset="0"/>
              </a:rPr>
              <a:t>the Board will make a decision through a draft budget process for 2015-16 about how we will use these funds to strengthen ADEA</a:t>
            </a:r>
            <a:r>
              <a:rPr lang="en-AU" sz="2000" dirty="0" smtClean="0">
                <a:latin typeface="Calibri" pitchFamily="34" charset="0"/>
              </a:rPr>
              <a:t>.</a:t>
            </a:r>
          </a:p>
          <a:p>
            <a:r>
              <a:rPr lang="en-AU" sz="2000" dirty="0" smtClean="0">
                <a:latin typeface="Calibri" pitchFamily="34" charset="0"/>
              </a:rPr>
              <a:t>ADEA POC co-chairs are Elizabeth Obersteller (clinical co-chair) and Joanne Ramadge. The POC has been very productive with three symposia, 2 masterclass and a workshop almost finalised that include topics on nutrition, resilience, social media, and private practice.</a:t>
            </a:r>
          </a:p>
          <a:p>
            <a:pPr>
              <a:spcBef>
                <a:spcPts val="1200"/>
              </a:spcBef>
            </a:pPr>
            <a:endParaRPr lang="en-AU" sz="2000" dirty="0">
              <a:latin typeface="Calibri" pitchFamily="34" charset="0"/>
            </a:endParaRPr>
          </a:p>
          <a:p>
            <a:endParaRPr lang="en-AU" sz="20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586978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en-AU" dirty="0" smtClean="0">
                <a:latin typeface="Arial" pitchFamily="34" charset="0"/>
                <a:cs typeface="Arial" pitchFamily="34" charset="0"/>
              </a:rPr>
              <a:t>Constitutional changes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7931224" cy="51331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000" dirty="0">
                <a:latin typeface="Calibri" pitchFamily="34" charset="0"/>
              </a:rPr>
              <a:t>The ADEA Constitution is now well into its consultation and discussion </a:t>
            </a:r>
            <a:r>
              <a:rPr lang="en-US" sz="2000" dirty="0" smtClean="0">
                <a:latin typeface="Calibri" pitchFamily="34" charset="0"/>
              </a:rPr>
              <a:t>phase.</a:t>
            </a:r>
          </a:p>
          <a:p>
            <a:pPr>
              <a:spcBef>
                <a:spcPts val="1200"/>
              </a:spcBef>
            </a:pPr>
            <a:r>
              <a:rPr lang="en-US" sz="2000" dirty="0" smtClean="0">
                <a:latin typeface="Calibri" pitchFamily="34" charset="0"/>
              </a:rPr>
              <a:t>PowerPoints </a:t>
            </a:r>
            <a:r>
              <a:rPr lang="en-US" sz="2000" dirty="0">
                <a:latin typeface="Calibri" pitchFamily="34" charset="0"/>
              </a:rPr>
              <a:t>have been provided to Constitutional Champions to support discussions and update at state branch meetings. </a:t>
            </a:r>
            <a:endParaRPr lang="en-US" sz="20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latin typeface="Calibri" pitchFamily="34" charset="0"/>
              </a:rPr>
              <a:t>The </a:t>
            </a:r>
            <a:r>
              <a:rPr lang="en-US" sz="2000" dirty="0">
                <a:latin typeface="Calibri" pitchFamily="34" charset="0"/>
              </a:rPr>
              <a:t>aims of the Constitution are to provide: Fundamental rules for decision making by governing body and management, assurance for the public and stakeholders, and guidance for governance. </a:t>
            </a:r>
            <a:endParaRPr lang="en-US" sz="20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latin typeface="Calibri" pitchFamily="34" charset="0"/>
              </a:rPr>
              <a:t>In </a:t>
            </a:r>
            <a:r>
              <a:rPr lang="en-US" sz="2000" dirty="0">
                <a:latin typeface="Calibri" pitchFamily="34" charset="0"/>
              </a:rPr>
              <a:t>addition it facilitates good governance and accountability – enabling the organisation to stay relevant and be able to be productive in a changing environment.  </a:t>
            </a:r>
            <a:endParaRPr lang="en-US" sz="2000" dirty="0" smtClean="0">
              <a:latin typeface="Calibri" pitchFamily="34" charset="0"/>
            </a:endParaRPr>
          </a:p>
          <a:p>
            <a:pPr marL="0" indent="0">
              <a:spcBef>
                <a:spcPts val="1800"/>
              </a:spcBef>
              <a:buNone/>
            </a:pPr>
            <a:endParaRPr lang="en-A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constitutional changes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959375"/>
            <a:ext cx="7467600" cy="487375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000" dirty="0">
                <a:latin typeface="Calibri" pitchFamily="34" charset="0"/>
              </a:rPr>
              <a:t>At present the Constitution Sub-committee is being led by Board Director Heike </a:t>
            </a:r>
            <a:r>
              <a:rPr lang="en-US" sz="2000" dirty="0" err="1">
                <a:latin typeface="Calibri" pitchFamily="34" charset="0"/>
              </a:rPr>
              <a:t>Krausse</a:t>
            </a:r>
            <a:r>
              <a:rPr lang="en-US" sz="2000" dirty="0">
                <a:latin typeface="Calibri" pitchFamily="34" charset="0"/>
              </a:rPr>
              <a:t> and includes other members; John </a:t>
            </a:r>
            <a:r>
              <a:rPr lang="en-US" sz="2000" dirty="0" err="1">
                <a:latin typeface="Calibri" pitchFamily="34" charset="0"/>
              </a:rPr>
              <a:t>Michailidis</a:t>
            </a:r>
            <a:r>
              <a:rPr lang="en-US" sz="2000" dirty="0">
                <a:latin typeface="Calibri" pitchFamily="34" charset="0"/>
              </a:rPr>
              <a:t> (Skills Based Director), Fiona McIvor, Jayne Lehmann, Jan Alford and Carol de Groot.</a:t>
            </a:r>
          </a:p>
          <a:p>
            <a:pPr>
              <a:spcBef>
                <a:spcPts val="1800"/>
              </a:spcBef>
            </a:pPr>
            <a:r>
              <a:rPr lang="en-US" sz="2000" dirty="0">
                <a:latin typeface="Calibri" pitchFamily="34" charset="0"/>
              </a:rPr>
              <a:t>Member feedback and legal advice has been sought to support this process. </a:t>
            </a:r>
            <a:r>
              <a:rPr lang="en-US" sz="2000" dirty="0" smtClean="0">
                <a:latin typeface="Calibri" pitchFamily="34" charset="0"/>
              </a:rPr>
              <a:t> Member feedback </a:t>
            </a:r>
            <a:r>
              <a:rPr lang="en-US" sz="2000" dirty="0">
                <a:latin typeface="Calibri" pitchFamily="34" charset="0"/>
              </a:rPr>
              <a:t>can be provided at </a:t>
            </a:r>
            <a:r>
              <a:rPr lang="en-US" sz="2000" dirty="0">
                <a:solidFill>
                  <a:srgbClr val="0070C0"/>
                </a:solidFill>
                <a:latin typeface="Calibri" pitchFamily="34" charset="0"/>
              </a:rPr>
              <a:t>constitution@adea.com.au</a:t>
            </a:r>
          </a:p>
          <a:p>
            <a:pPr>
              <a:spcBef>
                <a:spcPts val="1800"/>
              </a:spcBef>
            </a:pPr>
            <a:endParaRPr lang="en-AU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05719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67600" cy="720080"/>
          </a:xfrm>
        </p:spPr>
        <p:txBody>
          <a:bodyPr>
            <a:normAutofit/>
          </a:bodyPr>
          <a:lstStyle/>
          <a:p>
            <a:r>
              <a:rPr lang="en-AU" sz="3200" dirty="0" err="1" smtClean="0">
                <a:latin typeface="Arial" pitchFamily="34" charset="0"/>
                <a:cs typeface="Arial" pitchFamily="34" charset="0"/>
              </a:rPr>
              <a:t>cde</a:t>
            </a:r>
            <a:r>
              <a:rPr lang="en-AU" sz="3200" dirty="0" smtClean="0">
                <a:latin typeface="Arial" pitchFamily="34" charset="0"/>
                <a:cs typeface="Arial" pitchFamily="34" charset="0"/>
              </a:rPr>
              <a:t> of the year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931224" cy="487375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000" dirty="0" smtClean="0">
                <a:latin typeface="Calibri" pitchFamily="34" charset="0"/>
                <a:cs typeface="Arial" panose="020B0604020202020204" pitchFamily="34" charset="0"/>
              </a:rPr>
              <a:t>This </a:t>
            </a:r>
            <a:r>
              <a:rPr lang="en-US" sz="2000" dirty="0">
                <a:latin typeface="Calibri" pitchFamily="34" charset="0"/>
                <a:cs typeface="Arial" panose="020B0604020202020204" pitchFamily="34" charset="0"/>
              </a:rPr>
              <a:t>program was launched by the </a:t>
            </a:r>
            <a:r>
              <a:rPr lang="en-US" sz="2000" dirty="0" err="1">
                <a:latin typeface="Calibri" pitchFamily="34" charset="0"/>
                <a:cs typeface="Arial" panose="020B0604020202020204" pitchFamily="34" charset="0"/>
              </a:rPr>
              <a:t>Hon</a:t>
            </a:r>
            <a:r>
              <a:rPr lang="en-US" sz="2000" dirty="0">
                <a:latin typeface="Calibri" pitchFamily="34" charset="0"/>
                <a:cs typeface="Arial" panose="020B0604020202020204" pitchFamily="34" charset="0"/>
              </a:rPr>
              <a:t> Peter Dutton MP for ADEA at Parliament House on Tuesday 25</a:t>
            </a:r>
            <a:r>
              <a:rPr lang="en-US" sz="2000" baseline="30000" dirty="0">
                <a:latin typeface="Calibri" pitchFamily="34" charset="0"/>
                <a:cs typeface="Arial" panose="020B0604020202020204" pitchFamily="34" charset="0"/>
              </a:rPr>
              <a:t>th</a:t>
            </a:r>
            <a:r>
              <a:rPr lang="en-US" sz="2000" dirty="0">
                <a:latin typeface="Calibri" pitchFamily="34" charset="0"/>
                <a:cs typeface="Arial" panose="020B0604020202020204" pitchFamily="34" charset="0"/>
              </a:rPr>
              <a:t> November. </a:t>
            </a:r>
            <a:endParaRPr lang="en-US" sz="2000" dirty="0" smtClean="0">
              <a:latin typeface="Calibri" pitchFamily="34" charset="0"/>
              <a:cs typeface="Arial" panose="020B0604020202020204" pitchFamily="34" charset="0"/>
            </a:endParaRPr>
          </a:p>
          <a:p>
            <a:pPr>
              <a:spcBef>
                <a:spcPts val="1800"/>
              </a:spcBef>
            </a:pPr>
            <a:r>
              <a:rPr lang="en-US" sz="2000" dirty="0" smtClean="0">
                <a:latin typeface="Calibri" pitchFamily="34" charset="0"/>
                <a:cs typeface="Arial" panose="020B0604020202020204" pitchFamily="34" charset="0"/>
              </a:rPr>
              <a:t>The </a:t>
            </a:r>
            <a:r>
              <a:rPr lang="en-US" sz="2000" dirty="0">
                <a:latin typeface="Calibri" pitchFamily="34" charset="0"/>
                <a:cs typeface="Arial" panose="020B0604020202020204" pitchFamily="34" charset="0"/>
              </a:rPr>
              <a:t>awards honour Credentialled Diabetes Educators who have demonstrated leadership and excellence in diabetes education, with the recipient of the ‘Jan Baldwin National CDE of the Year’ award receiving $5,000 towards professional development activities.</a:t>
            </a:r>
            <a:endParaRPr lang="en-AU" sz="2000" dirty="0">
              <a:latin typeface="Calibri" pitchFamily="34" charset="0"/>
              <a:cs typeface="Arial" panose="020B0604020202020204" pitchFamily="34" charset="0"/>
            </a:endParaRPr>
          </a:p>
          <a:p>
            <a:pPr>
              <a:spcBef>
                <a:spcPts val="1800"/>
              </a:spcBef>
            </a:pPr>
            <a:r>
              <a:rPr lang="en-US" sz="2000" b="1" dirty="0" smtClean="0">
                <a:latin typeface="Calibri" pitchFamily="34" charset="0"/>
                <a:cs typeface="Arial" panose="020B0604020202020204" pitchFamily="34" charset="0"/>
              </a:rPr>
              <a:t>If </a:t>
            </a:r>
            <a:r>
              <a:rPr lang="en-US" sz="2000" b="1" dirty="0">
                <a:latin typeface="Calibri" pitchFamily="34" charset="0"/>
                <a:cs typeface="Arial" panose="020B0604020202020204" pitchFamily="34" charset="0"/>
              </a:rPr>
              <a:t>you would like to nominate an outstanding Credentialled Diabetes Educator for the Award, go to the ADEA weekly update this week or </a:t>
            </a:r>
            <a:r>
              <a:rPr lang="en-US" sz="2000" dirty="0">
                <a:latin typeface="Calibri" pitchFamily="34" charset="0"/>
                <a:cs typeface="Arial" panose="020B0604020202020204" pitchFamily="34" charset="0"/>
              </a:rPr>
              <a:t>read the article published in the Spring edition of the Diabetes Educators publication or access the information on the ADEA website www.adea.com.au</a:t>
            </a:r>
            <a:r>
              <a:rPr lang="en-US" sz="1600" dirty="0" smtClean="0">
                <a:cs typeface="Arial" panose="020B0604020202020204" pitchFamily="34" charset="0"/>
              </a:rPr>
              <a:t>.</a:t>
            </a:r>
            <a:endParaRPr lang="en-AU" sz="1600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pic>
        <p:nvPicPr>
          <p:cNvPr id="1026" name="Picture 32" descr="cde of the year signatur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725144"/>
            <a:ext cx="3633564" cy="1727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00A2C2-24EF-4F8B-A571-3A6A45D795C7}" type="slidenum">
              <a:rPr lang="en-AU" smtClean="0"/>
              <a:pPr/>
              <a:t>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>
          <a:xfrm rot="5400000">
            <a:off x="6827088" y="3550567"/>
            <a:ext cx="3200400" cy="365760"/>
          </a:xfrm>
        </p:spPr>
        <p:txBody>
          <a:bodyPr/>
          <a:lstStyle/>
          <a:p>
            <a:r>
              <a:rPr lang="en-AU" smtClean="0"/>
              <a:t>adea.com.au</a:t>
            </a:r>
            <a:endParaRPr lang="en-A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48924">
            <a:off x="216311" y="1705108"/>
            <a:ext cx="3936914" cy="2624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614" y="3714738"/>
            <a:ext cx="4354338" cy="2902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16436"/>
            <a:ext cx="4459743" cy="3344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47548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1180</TotalTime>
  <Words>955</Words>
  <Application>Microsoft Office PowerPoint</Application>
  <PresentationFormat>On-screen Show (4:3)</PresentationFormat>
  <Paragraphs>81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Slide 1</vt:lpstr>
      <vt:lpstr>board core brief</vt:lpstr>
      <vt:lpstr>ADEA Business Development</vt:lpstr>
      <vt:lpstr>ADEA Business Development</vt:lpstr>
      <vt:lpstr>ADEA Business Development</vt:lpstr>
      <vt:lpstr>Constitutional changes</vt:lpstr>
      <vt:lpstr>constitutional changes</vt:lpstr>
      <vt:lpstr>cde of the year</vt:lpstr>
      <vt:lpstr>Slide 9</vt:lpstr>
      <vt:lpstr>adea leverage/influencing government policy</vt:lpstr>
      <vt:lpstr>adea leverage/influencing government policy</vt:lpstr>
      <vt:lpstr>membership</vt:lpstr>
      <vt:lpstr>research framework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Vy Le</dc:creator>
  <cp:lastModifiedBy>Joanne Ramadge</cp:lastModifiedBy>
  <cp:revision>144</cp:revision>
  <dcterms:created xsi:type="dcterms:W3CDTF">2013-09-13T02:42:05Z</dcterms:created>
  <dcterms:modified xsi:type="dcterms:W3CDTF">2015-03-12T05:16:13Z</dcterms:modified>
</cp:coreProperties>
</file>